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89" r:id="rId2"/>
    <p:sldId id="403" r:id="rId3"/>
    <p:sldId id="406" r:id="rId4"/>
    <p:sldId id="390" r:id="rId5"/>
    <p:sldId id="429" r:id="rId6"/>
    <p:sldId id="408" r:id="rId7"/>
    <p:sldId id="424" r:id="rId8"/>
    <p:sldId id="415" r:id="rId9"/>
    <p:sldId id="423" r:id="rId10"/>
    <p:sldId id="410" r:id="rId11"/>
    <p:sldId id="425" r:id="rId12"/>
    <p:sldId id="427" r:id="rId13"/>
    <p:sldId id="428" r:id="rId14"/>
    <p:sldId id="416" r:id="rId15"/>
    <p:sldId id="358" r:id="rId16"/>
    <p:sldId id="419" r:id="rId17"/>
    <p:sldId id="420" r:id="rId18"/>
    <p:sldId id="417" r:id="rId19"/>
    <p:sldId id="422" r:id="rId20"/>
    <p:sldId id="287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89FF"/>
    <a:srgbClr val="FFFFD8"/>
    <a:srgbClr val="FFFFC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75451"/>
  </p:normalViewPr>
  <p:slideViewPr>
    <p:cSldViewPr snapToGrid="0" snapToObjects="1">
      <p:cViewPr varScale="1">
        <p:scale>
          <a:sx n="104" d="100"/>
          <a:sy n="104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CLASS: </a:t>
            </a:r>
          </a:p>
          <a:p>
            <a:r>
              <a:rPr lang="en-US" dirty="0"/>
              <a:t>  - Need to merge the conflict branch right before class.</a:t>
            </a:r>
          </a:p>
          <a:p>
            <a:r>
              <a:rPr lang="en-US" dirty="0"/>
              <a:t>  - This branch will change all of the lines that are touched by the round2 issues.</a:t>
            </a:r>
          </a:p>
          <a:p>
            <a:r>
              <a:rPr lang="en-US" dirty="0"/>
              <a:t>  - That will change everyone’s PR from</a:t>
            </a:r>
          </a:p>
          <a:p>
            <a:r>
              <a:rPr lang="en-US" dirty="0"/>
              <a:t>    - can be merged automatically</a:t>
            </a:r>
          </a:p>
          <a:p>
            <a:r>
              <a:rPr lang="en-US" dirty="0"/>
              <a:t>    - to contains conflicts.</a:t>
            </a:r>
          </a:p>
          <a:p>
            <a:endParaRPr lang="en-US" dirty="0"/>
          </a:p>
          <a:p>
            <a:r>
              <a:rPr lang="en-US" dirty="0"/>
              <a:t>In the activity due today you</a:t>
            </a:r>
          </a:p>
          <a:p>
            <a:r>
              <a:rPr lang="en-US" dirty="0"/>
              <a:t>  -addressed another issue</a:t>
            </a:r>
          </a:p>
          <a:p>
            <a:r>
              <a:rPr lang="en-US" dirty="0"/>
              <a:t>    - adding a link to the README</a:t>
            </a:r>
          </a:p>
          <a:p>
            <a:r>
              <a:rPr lang="en-US" dirty="0"/>
              <a:t>  - made a pull request for that change to the upstream.</a:t>
            </a:r>
          </a:p>
          <a:p>
            <a:endParaRPr lang="en-US" dirty="0"/>
          </a:p>
          <a:p>
            <a:r>
              <a:rPr lang="en-US" dirty="0"/>
              <a:t>Today we’ll do a quick overview of how you got there.</a:t>
            </a:r>
          </a:p>
          <a:p>
            <a:endParaRPr lang="en-US" dirty="0"/>
          </a:p>
          <a:p>
            <a:r>
              <a:rPr lang="en-US" dirty="0"/>
              <a:t>Then we will see </a:t>
            </a:r>
          </a:p>
          <a:p>
            <a:r>
              <a:rPr lang="en-US" dirty="0"/>
              <a:t>  - What can happen when multiple changes conflict.</a:t>
            </a:r>
          </a:p>
          <a:p>
            <a:r>
              <a:rPr lang="en-US" dirty="0"/>
              <a:t>  - We have been careful to this point to ensure that each change was independent.</a:t>
            </a:r>
          </a:p>
          <a:p>
            <a:r>
              <a:rPr lang="en-US" dirty="0"/>
              <a:t>    - So your change did not affect anyone else's</a:t>
            </a:r>
          </a:p>
          <a:p>
            <a:r>
              <a:rPr lang="en-US" dirty="0"/>
              <a:t>    - And theirs did not affect yours.</a:t>
            </a:r>
          </a:p>
          <a:p>
            <a:r>
              <a:rPr lang="en-US" dirty="0"/>
              <a:t>  - But clearly with multiple people working asynchronously in a distributed community</a:t>
            </a:r>
          </a:p>
          <a:p>
            <a:r>
              <a:rPr lang="en-US" dirty="0"/>
              <a:t>    - it is possible that concurrent changes </a:t>
            </a:r>
          </a:p>
          <a:p>
            <a:r>
              <a:rPr lang="en-US" dirty="0"/>
              <a:t>    - by different people</a:t>
            </a:r>
          </a:p>
          <a:p>
            <a:r>
              <a:rPr lang="en-US" dirty="0"/>
              <a:t>    - will interact in was that conflict.</a:t>
            </a:r>
          </a:p>
          <a:p>
            <a:r>
              <a:rPr lang="en-US" dirty="0"/>
              <a:t>  - When we try to bring those changes together </a:t>
            </a:r>
          </a:p>
          <a:p>
            <a:r>
              <a:rPr lang="en-US" dirty="0"/>
              <a:t>    - They create what is called a </a:t>
            </a:r>
            <a:r>
              <a:rPr lang="en-US" b="1" dirty="0"/>
              <a:t>merge conflict.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75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changes have occurred here?</a:t>
            </a:r>
          </a:p>
          <a:p>
            <a:r>
              <a:rPr lang="en-US" dirty="0"/>
              <a:t>  - In the feature branch “duck” and “quack quack” have changed to “pig” and “oink oink”</a:t>
            </a:r>
          </a:p>
          <a:p>
            <a:r>
              <a:rPr lang="en-US" dirty="0"/>
              <a:t>  - In the main branch “duck” and “a quack quack” have changed to “piglet” and “an </a:t>
            </a:r>
            <a:r>
              <a:rPr lang="en-US" dirty="0" err="1"/>
              <a:t>oinky</a:t>
            </a:r>
            <a:r>
              <a:rPr lang="en-US" dirty="0"/>
              <a:t> </a:t>
            </a:r>
            <a:r>
              <a:rPr lang="en-US" dirty="0" err="1"/>
              <a:t>oinky</a:t>
            </a:r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merge conflict </a:t>
            </a:r>
            <a:r>
              <a:rPr lang="en-US" dirty="0"/>
              <a:t>occurs when </a:t>
            </a:r>
          </a:p>
          <a:p>
            <a:r>
              <a:rPr lang="en-US" dirty="0"/>
              <a:t>  - There is no way for git to know what the intended result is.</a:t>
            </a:r>
          </a:p>
          <a:p>
            <a:r>
              <a:rPr lang="en-US" dirty="0"/>
              <a:t>    - should it be a pig or a piglet?</a:t>
            </a:r>
          </a:p>
          <a:p>
            <a:r>
              <a:rPr lang="en-US" dirty="0"/>
              <a:t>    - should it be a </a:t>
            </a:r>
            <a:r>
              <a:rPr lang="en-US" dirty="0" err="1"/>
              <a:t>oinky</a:t>
            </a:r>
            <a:r>
              <a:rPr lang="en-US" dirty="0"/>
              <a:t> oink or an oink oink or an </a:t>
            </a:r>
            <a:r>
              <a:rPr lang="en-US" dirty="0" err="1"/>
              <a:t>oinky</a:t>
            </a:r>
            <a:r>
              <a:rPr lang="en-US" dirty="0"/>
              <a:t> oink or </a:t>
            </a:r>
            <a:r>
              <a:rPr lang="en-US"/>
              <a:t>a oink oink?</a:t>
            </a:r>
            <a:endParaRPr lang="en-US" dirty="0"/>
          </a:p>
          <a:p>
            <a:r>
              <a:rPr lang="en-US" dirty="0"/>
              <a:t>  - We may know</a:t>
            </a:r>
          </a:p>
          <a:p>
            <a:r>
              <a:rPr lang="en-US" dirty="0"/>
              <a:t>    - but git cannot know.</a:t>
            </a:r>
          </a:p>
          <a:p>
            <a:r>
              <a:rPr lang="en-US" dirty="0"/>
              <a:t>  - So this must be resolved manually.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07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Conflicting changes are shown with highlighting in addition to the color changes and underlining.</a:t>
            </a:r>
          </a:p>
          <a:p>
            <a:endParaRPr lang="en-US" dirty="0"/>
          </a:p>
          <a:p>
            <a:r>
              <a:rPr lang="en-US" dirty="0"/>
              <a:t>When there are conflicting changes, we get “Merge Conflicts”</a:t>
            </a:r>
          </a:p>
          <a:p>
            <a:r>
              <a:rPr lang="en-US" dirty="0"/>
              <a:t>  - That is there is a conflict between the changes that are being merged.</a:t>
            </a:r>
          </a:p>
          <a:p>
            <a:endParaRPr lang="en-US" dirty="0"/>
          </a:p>
          <a:p>
            <a:r>
              <a:rPr lang="en-US" dirty="0"/>
              <a:t>Now the project managers could take the time to do this…</a:t>
            </a:r>
          </a:p>
          <a:p>
            <a:r>
              <a:rPr lang="en-US" dirty="0"/>
              <a:t>  - But</a:t>
            </a:r>
          </a:p>
          <a:p>
            <a:r>
              <a:rPr lang="en-US" dirty="0"/>
              <a:t>    - they are busy people</a:t>
            </a:r>
          </a:p>
          <a:p>
            <a:r>
              <a:rPr lang="en-US" dirty="0"/>
              <a:t>    - and you are the expert on the changes you are adding</a:t>
            </a:r>
          </a:p>
          <a:p>
            <a:r>
              <a:rPr lang="en-US" dirty="0"/>
              <a:t>  - So </a:t>
            </a:r>
          </a:p>
          <a:p>
            <a:r>
              <a:rPr lang="en-US" dirty="0"/>
              <a:t>    - </a:t>
            </a:r>
            <a:r>
              <a:rPr lang="en-US" b="1" dirty="0"/>
              <a:t>usually you will be asked to fix this.</a:t>
            </a:r>
          </a:p>
          <a:p>
            <a:r>
              <a:rPr lang="en-US" dirty="0"/>
              <a:t>    - That is also compatible with the idea that </a:t>
            </a:r>
          </a:p>
          <a:p>
            <a:r>
              <a:rPr lang="en-US" dirty="0"/>
              <a:t>      - The current main branch should be the starting point for all new work.</a:t>
            </a:r>
          </a:p>
          <a:p>
            <a:r>
              <a:rPr lang="en-US" dirty="0"/>
              <a:t>      - Basically, it is your responsibility to ensure that your changes are compatible with the current state of the main branch.</a:t>
            </a:r>
          </a:p>
          <a:p>
            <a:endParaRPr lang="en-US" dirty="0"/>
          </a:p>
          <a:p>
            <a:r>
              <a:rPr lang="en-US" dirty="0"/>
              <a:t>So what do you do?</a:t>
            </a:r>
          </a:p>
          <a:p>
            <a:r>
              <a:rPr lang="en-US" dirty="0"/>
              <a:t>  - Synch and merge the changes in main into your feature branch.</a:t>
            </a:r>
          </a:p>
          <a:p>
            <a:r>
              <a:rPr lang="en-US" dirty="0"/>
              <a:t>  - We’ll get to that in a minute…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53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practice:</a:t>
            </a:r>
          </a:p>
          <a:p>
            <a:r>
              <a:rPr lang="en-US" dirty="0"/>
              <a:t>  - Consider this small python program…</a:t>
            </a:r>
          </a:p>
          <a:p>
            <a:r>
              <a:rPr lang="en-US" dirty="0"/>
              <a:t>    - What is it trying to do?</a:t>
            </a:r>
          </a:p>
          <a:p>
            <a:endParaRPr lang="en-US" dirty="0"/>
          </a:p>
          <a:p>
            <a:r>
              <a:rPr lang="en-US" dirty="0"/>
              <a:t>The feature branch improved the code by using better variable names.</a:t>
            </a:r>
          </a:p>
          <a:p>
            <a:r>
              <a:rPr lang="en-US" dirty="0"/>
              <a:t>The main branch had changes merged in that is more efficient…</a:t>
            </a:r>
          </a:p>
          <a:p>
            <a:r>
              <a:rPr lang="en-US" dirty="0"/>
              <a:t>  - Doesn’t check x[0] against itself.</a:t>
            </a:r>
          </a:p>
          <a:p>
            <a:r>
              <a:rPr lang="en-US" dirty="0"/>
              <a:t>  - Doesn’t change m if values are equal.</a:t>
            </a:r>
          </a:p>
          <a:p>
            <a:endParaRPr lang="en-US" dirty="0"/>
          </a:p>
          <a:p>
            <a:r>
              <a:rPr lang="en-US" dirty="0"/>
              <a:t>Use these branches and the given best common ancestor.</a:t>
            </a:r>
          </a:p>
          <a:p>
            <a:r>
              <a:rPr lang="en-US" dirty="0"/>
              <a:t>  - Identify all of the non-conflicting and conflicting changes that exist in the feature branch and the main branch.</a:t>
            </a:r>
          </a:p>
          <a:p>
            <a:endParaRPr lang="en-US" dirty="0"/>
          </a:p>
          <a:p>
            <a:r>
              <a:rPr lang="en-US" dirty="0"/>
              <a:t>One good approach:</a:t>
            </a:r>
          </a:p>
          <a:p>
            <a:r>
              <a:rPr lang="en-US" dirty="0"/>
              <a:t>  - Identify all of the changes between </a:t>
            </a:r>
          </a:p>
          <a:p>
            <a:r>
              <a:rPr lang="en-US" dirty="0"/>
              <a:t>    - the feature branch and best common ancestor.</a:t>
            </a:r>
          </a:p>
          <a:p>
            <a:r>
              <a:rPr lang="en-US" dirty="0"/>
              <a:t>    - the main branch and best common ancestor.  </a:t>
            </a:r>
          </a:p>
          <a:p>
            <a:r>
              <a:rPr lang="en-US" dirty="0"/>
              <a:t>  - Then identify any conflicting changes</a:t>
            </a:r>
          </a:p>
          <a:p>
            <a:r>
              <a:rPr lang="en-US" dirty="0"/>
              <a:t>    - lines that have changed in both the feature branch and the main branch.</a:t>
            </a:r>
          </a:p>
          <a:p>
            <a:endParaRPr lang="en-US" dirty="0"/>
          </a:p>
          <a:p>
            <a:r>
              <a:rPr lang="en-US" dirty="0"/>
              <a:t>Again… just using lines here is a little bit of an oversimplification of the process that git uses to find conflicts.</a:t>
            </a:r>
          </a:p>
          <a:p>
            <a:r>
              <a:rPr lang="en-US" dirty="0"/>
              <a:t>  - but it is conceptually accurate enough for most purposes.</a:t>
            </a:r>
          </a:p>
          <a:p>
            <a:r>
              <a:rPr lang="en-US" dirty="0"/>
              <a:t>  - the exact details are beyond the scope of these materials.</a:t>
            </a:r>
          </a:p>
          <a:p>
            <a:r>
              <a:rPr lang="en-US" dirty="0"/>
              <a:t>  - the details are documented elsewhere if you are interested.</a:t>
            </a:r>
          </a:p>
        </p:txBody>
      </p:sp>
    </p:spTree>
    <p:extLst>
      <p:ext uri="{BB962C8B-B14F-4D97-AF65-F5344CB8AC3E}">
        <p14:creationId xmlns:p14="http://schemas.microsoft.com/office/powerpoint/2010/main" val="262272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changes are underlined.</a:t>
            </a:r>
          </a:p>
          <a:p>
            <a:r>
              <a:rPr lang="en-US" dirty="0"/>
              <a:t>Non-conflicting changes are highlighted in blue.</a:t>
            </a:r>
          </a:p>
          <a:p>
            <a:r>
              <a:rPr lang="en-US" dirty="0"/>
              <a:t>Conflicting changes are also highlighted in red.</a:t>
            </a:r>
          </a:p>
        </p:txBody>
      </p:sp>
    </p:spTree>
    <p:extLst>
      <p:ext uri="{BB962C8B-B14F-4D97-AF65-F5344CB8AC3E}">
        <p14:creationId xmlns:p14="http://schemas.microsoft.com/office/powerpoint/2010/main" val="491678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resolve the merge conflict you will need to</a:t>
            </a:r>
          </a:p>
          <a:p>
            <a:r>
              <a:rPr lang="en-US" dirty="0"/>
              <a:t>  - Get the updates to the upstream main </a:t>
            </a:r>
          </a:p>
          <a:p>
            <a:r>
              <a:rPr lang="en-US" dirty="0"/>
              <a:t>    - into your local repo</a:t>
            </a:r>
          </a:p>
          <a:p>
            <a:r>
              <a:rPr lang="en-US" dirty="0"/>
              <a:t>    - also good idea to push to origin</a:t>
            </a:r>
          </a:p>
          <a:p>
            <a:r>
              <a:rPr lang="en-US" dirty="0"/>
              <a:t>      - just to keep everything in synch.</a:t>
            </a:r>
          </a:p>
          <a:p>
            <a:endParaRPr lang="en-US" dirty="0"/>
          </a:p>
          <a:p>
            <a:r>
              <a:rPr lang="en-US" dirty="0"/>
              <a:t>Then you will resolve the merge conflict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in your local repo</a:t>
            </a:r>
          </a:p>
          <a:p>
            <a:r>
              <a:rPr lang="en-US" dirty="0"/>
              <a:t>  - on your machine</a:t>
            </a:r>
          </a:p>
          <a:p>
            <a:r>
              <a:rPr lang="en-US" dirty="0"/>
              <a:t>  - then push the result up to your origin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82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upstream changes now in the main branch in your local repo</a:t>
            </a:r>
          </a:p>
          <a:p>
            <a:r>
              <a:rPr lang="en-US" dirty="0"/>
              <a:t>You resolve the conflict by</a:t>
            </a:r>
          </a:p>
          <a:p>
            <a:r>
              <a:rPr lang="en-US" dirty="0"/>
              <a:t>  - merging the changes </a:t>
            </a:r>
          </a:p>
          <a:p>
            <a:r>
              <a:rPr lang="en-US" dirty="0"/>
              <a:t>    - from the main branch</a:t>
            </a:r>
          </a:p>
          <a:p>
            <a:r>
              <a:rPr lang="en-US" dirty="0"/>
              <a:t>    - into your feature branch</a:t>
            </a:r>
          </a:p>
          <a:p>
            <a:endParaRPr lang="en-US" dirty="0"/>
          </a:p>
          <a:p>
            <a:r>
              <a:rPr lang="en-US" dirty="0"/>
              <a:t>Here the merge commit is in the </a:t>
            </a:r>
            <a:r>
              <a:rPr lang="en-US" dirty="0" err="1"/>
              <a:t>hasPig</a:t>
            </a:r>
            <a:r>
              <a:rPr lang="en-US" dirty="0"/>
              <a:t> branch</a:t>
            </a:r>
          </a:p>
          <a:p>
            <a:r>
              <a:rPr lang="en-US" dirty="0"/>
              <a:t>  - it blends the changes in the </a:t>
            </a:r>
            <a:r>
              <a:rPr lang="en-US" dirty="0" err="1"/>
              <a:t>fucha</a:t>
            </a:r>
            <a:r>
              <a:rPr lang="en-US" dirty="0"/>
              <a:t> and blue branches</a:t>
            </a:r>
          </a:p>
          <a:p>
            <a:endParaRPr lang="en-US" dirty="0"/>
          </a:p>
          <a:p>
            <a:r>
              <a:rPr lang="en-US" dirty="0"/>
              <a:t>For example, here:</a:t>
            </a:r>
          </a:p>
          <a:p>
            <a:r>
              <a:rPr lang="en-US" dirty="0"/>
              <a:t>  - piglet is taken from main (because piglets are cute)</a:t>
            </a:r>
          </a:p>
          <a:p>
            <a:r>
              <a:rPr lang="en-US" dirty="0"/>
              <a:t>  - the line “an oink oink” is blended from the two commits:</a:t>
            </a:r>
          </a:p>
          <a:p>
            <a:r>
              <a:rPr lang="en-US" dirty="0"/>
              <a:t>    - an is taken from the main branch (because it is better grammatically).</a:t>
            </a:r>
          </a:p>
          <a:p>
            <a:r>
              <a:rPr lang="en-US" dirty="0"/>
              <a:t>    - oink oink is taken from the feature branch (because the sounds are always the same in the song).</a:t>
            </a:r>
          </a:p>
          <a:p>
            <a:r>
              <a:rPr lang="en-US" dirty="0"/>
              <a:t>  - The merge commit not used a blending of the two colors to indicate the merge.</a:t>
            </a:r>
          </a:p>
          <a:p>
            <a:r>
              <a:rPr lang="en-US" dirty="0"/>
              <a:t>    - I.e. not a white ring like in the automatic merge earlier.</a:t>
            </a:r>
          </a:p>
          <a:p>
            <a:r>
              <a:rPr lang="en-US" dirty="0"/>
              <a:t>  - The merge commit is then added to the end of your feature branch.</a:t>
            </a:r>
          </a:p>
          <a:p>
            <a:endParaRPr lang="en-US" dirty="0"/>
          </a:p>
          <a:p>
            <a:r>
              <a:rPr lang="en-US" dirty="0"/>
              <a:t>Might seem backwards</a:t>
            </a:r>
          </a:p>
          <a:p>
            <a:r>
              <a:rPr lang="en-US" dirty="0"/>
              <a:t>  - We want the changes in main</a:t>
            </a:r>
          </a:p>
          <a:p>
            <a:r>
              <a:rPr lang="en-US" dirty="0"/>
              <a:t>  - Ask: Why not merge into the main branch?</a:t>
            </a:r>
          </a:p>
          <a:p>
            <a:r>
              <a:rPr lang="en-US" dirty="0"/>
              <a:t>    - recall that we don’t ever merge into main</a:t>
            </a:r>
          </a:p>
          <a:p>
            <a:r>
              <a:rPr lang="en-US" dirty="0"/>
              <a:t>    - we leave that to the maintainers</a:t>
            </a:r>
          </a:p>
          <a:p>
            <a:r>
              <a:rPr lang="en-US" dirty="0"/>
              <a:t>    - If we don’t, then we get into the problem were we can’t fast forward our main branch from the upstream.</a:t>
            </a:r>
          </a:p>
          <a:p>
            <a:endParaRPr lang="en-US" dirty="0"/>
          </a:p>
          <a:p>
            <a:r>
              <a:rPr lang="en-US" dirty="0"/>
              <a:t>By doing the merge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We have told git how we want conflicts between the blue and fuchsia commits to be resolved.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The blue/fuchsia merge commit contains that information.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Doing so ensures that the maintainers will now be able to merge the feature branch automatically.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9618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merge conflict occurs</a:t>
            </a:r>
          </a:p>
          <a:p>
            <a:r>
              <a:rPr lang="en-US" dirty="0"/>
              <a:t>  - git will place text directly into the conflicting files</a:t>
            </a:r>
          </a:p>
          <a:p>
            <a:r>
              <a:rPr lang="en-US" dirty="0"/>
              <a:t>  - to represent the conflict</a:t>
            </a:r>
          </a:p>
          <a:p>
            <a:endParaRPr lang="en-US" dirty="0"/>
          </a:p>
          <a:p>
            <a:r>
              <a:rPr lang="en-US" dirty="0"/>
              <a:t>Note that the content here does not correspond exactly with the prior examples…</a:t>
            </a:r>
          </a:p>
          <a:p>
            <a:r>
              <a:rPr lang="en-US" dirty="0"/>
              <a:t>  - but it still illustrates how merge conflict information is displayed in the text files.</a:t>
            </a:r>
          </a:p>
          <a:p>
            <a:endParaRPr lang="en-US" dirty="0"/>
          </a:p>
          <a:p>
            <a:r>
              <a:rPr lang="en-US" dirty="0"/>
              <a:t>Ask</a:t>
            </a:r>
          </a:p>
          <a:p>
            <a:r>
              <a:rPr lang="en-US" dirty="0"/>
              <a:t>  - What do you think we are seeing here?</a:t>
            </a:r>
          </a:p>
          <a:p>
            <a:endParaRPr lang="en-US" dirty="0"/>
          </a:p>
          <a:p>
            <a:r>
              <a:rPr lang="en-US" dirty="0"/>
              <a:t>  - the three versions of the conflicting content</a:t>
            </a:r>
          </a:p>
          <a:p>
            <a:r>
              <a:rPr lang="en-US" dirty="0"/>
              <a:t>    - the feature branch</a:t>
            </a:r>
          </a:p>
          <a:p>
            <a:r>
              <a:rPr lang="en-US" dirty="0"/>
              <a:t>    - the best common ancestor</a:t>
            </a:r>
          </a:p>
          <a:p>
            <a:r>
              <a:rPr lang="en-US" dirty="0"/>
              <a:t>    - the main branch</a:t>
            </a:r>
          </a:p>
          <a:p>
            <a:endParaRPr lang="en-US" dirty="0"/>
          </a:p>
          <a:p>
            <a:r>
              <a:rPr lang="en-US" dirty="0"/>
              <a:t>The conflict is indicated by</a:t>
            </a:r>
          </a:p>
          <a:p>
            <a:r>
              <a:rPr lang="en-US" dirty="0"/>
              <a:t>  - “Chevrons”</a:t>
            </a:r>
          </a:p>
          <a:p>
            <a:r>
              <a:rPr lang="en-US" dirty="0"/>
              <a:t>    - Aligned V shapes</a:t>
            </a:r>
          </a:p>
          <a:p>
            <a:r>
              <a:rPr lang="en-US" dirty="0"/>
              <a:t>    - Often on military uniforms to indicate rank</a:t>
            </a:r>
          </a:p>
          <a:p>
            <a:r>
              <a:rPr lang="en-US" dirty="0"/>
              <a:t>    - also often used for directional road markings.</a:t>
            </a:r>
          </a:p>
          <a:p>
            <a:endParaRPr lang="en-US" dirty="0"/>
          </a:p>
          <a:p>
            <a:r>
              <a:rPr lang="en-US" dirty="0"/>
              <a:t>The other symbols</a:t>
            </a:r>
          </a:p>
          <a:p>
            <a:r>
              <a:rPr lang="en-US" dirty="0"/>
              <a:t>  - ||||||| fc40270</a:t>
            </a:r>
          </a:p>
          <a:p>
            <a:r>
              <a:rPr lang="en-US" dirty="0"/>
              <a:t>    - the SHA of the best common ancestor</a:t>
            </a:r>
          </a:p>
          <a:p>
            <a:r>
              <a:rPr lang="en-US" dirty="0"/>
              <a:t>  - ======</a:t>
            </a:r>
          </a:p>
          <a:p>
            <a:r>
              <a:rPr lang="en-US" dirty="0"/>
              <a:t>    - just a divider before the main branch.</a:t>
            </a:r>
          </a:p>
          <a:p>
            <a:endParaRPr lang="en-US" dirty="0"/>
          </a:p>
          <a:p>
            <a:r>
              <a:rPr lang="en-US" dirty="0"/>
              <a:t>You can simply edit the file:</a:t>
            </a:r>
          </a:p>
          <a:p>
            <a:r>
              <a:rPr lang="en-US" dirty="0"/>
              <a:t>  - Open it in any editor you want</a:t>
            </a:r>
          </a:p>
          <a:p>
            <a:r>
              <a:rPr lang="en-US" dirty="0"/>
              <a:t>  - Make everything between the chevrons look the way you want.</a:t>
            </a:r>
          </a:p>
          <a:p>
            <a:r>
              <a:rPr lang="en-US" dirty="0"/>
              <a:t>    - Just edit it down to the correct blended version.</a:t>
            </a:r>
          </a:p>
          <a:p>
            <a:r>
              <a:rPr lang="en-US" dirty="0"/>
              <a:t>  - Remove the chevrons</a:t>
            </a:r>
          </a:p>
          <a:p>
            <a:r>
              <a:rPr lang="en-US" dirty="0"/>
              <a:t>  - Save and exit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4624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GUI merge tool will display the same information</a:t>
            </a:r>
          </a:p>
          <a:p>
            <a:r>
              <a:rPr lang="en-US" dirty="0"/>
              <a:t>In a way that makes it a little easier to work with.</a:t>
            </a:r>
          </a:p>
          <a:p>
            <a:endParaRPr lang="en-US" dirty="0"/>
          </a:p>
          <a:p>
            <a:r>
              <a:rPr lang="en-US" dirty="0"/>
              <a:t>Colors: </a:t>
            </a:r>
          </a:p>
          <a:p>
            <a:r>
              <a:rPr lang="en-US" dirty="0"/>
              <a:t>  - red indicates conflicts</a:t>
            </a:r>
          </a:p>
          <a:p>
            <a:r>
              <a:rPr lang="en-US" dirty="0"/>
              <a:t>  - blue indicates changes but not conflicting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Action:</a:t>
            </a:r>
          </a:p>
          <a:p>
            <a:r>
              <a:rPr lang="en-US" dirty="0"/>
              <a:t>  - Goal is to make the middle pane into what you want</a:t>
            </a:r>
          </a:p>
          <a:p>
            <a:r>
              <a:rPr lang="en-US" dirty="0"/>
              <a:t>    - click arrows to move changes to the middle pane.</a:t>
            </a:r>
          </a:p>
          <a:p>
            <a:r>
              <a:rPr lang="en-US" dirty="0"/>
              <a:t>    - edit the middle pane directly</a:t>
            </a:r>
          </a:p>
          <a:p>
            <a:r>
              <a:rPr lang="en-US" dirty="0"/>
              <a:t>  - Save</a:t>
            </a:r>
          </a:p>
          <a:p>
            <a:r>
              <a:rPr lang="en-US" dirty="0"/>
              <a:t>  - Exit</a:t>
            </a:r>
          </a:p>
          <a:p>
            <a:endParaRPr lang="en-US" dirty="0"/>
          </a:p>
          <a:p>
            <a:r>
              <a:rPr lang="en-US" dirty="0"/>
              <a:t>Another nice thing about the GUI tool is if there are multiple conflicts</a:t>
            </a:r>
          </a:p>
          <a:p>
            <a:r>
              <a:rPr lang="en-US" dirty="0"/>
              <a:t>  - the Up and Down arrows at the top</a:t>
            </a:r>
          </a:p>
          <a:p>
            <a:r>
              <a:rPr lang="en-US" dirty="0"/>
              <a:t>  - will move you to the next or previous conflict.</a:t>
            </a:r>
          </a:p>
          <a:p>
            <a:endParaRPr lang="en-US" dirty="0"/>
          </a:p>
          <a:p>
            <a:r>
              <a:rPr lang="en-US" dirty="0"/>
              <a:t>Most IDE’s will have some sort of integrated merge tool.</a:t>
            </a:r>
          </a:p>
          <a:p>
            <a:r>
              <a:rPr lang="en-US" dirty="0"/>
              <a:t>  - Eclipse, </a:t>
            </a:r>
            <a:r>
              <a:rPr lang="en-US" dirty="0" err="1"/>
              <a:t>VSCode</a:t>
            </a:r>
            <a:r>
              <a:rPr lang="en-US" dirty="0"/>
              <a:t>/</a:t>
            </a:r>
            <a:r>
              <a:rPr lang="en-US" dirty="0" err="1"/>
              <a:t>VSCodium</a:t>
            </a:r>
            <a:endParaRPr lang="en-US" dirty="0"/>
          </a:p>
          <a:p>
            <a:r>
              <a:rPr lang="en-US" dirty="0"/>
              <a:t>    - whatever you happen to use.</a:t>
            </a:r>
          </a:p>
          <a:p>
            <a:r>
              <a:rPr lang="en-US" dirty="0"/>
              <a:t>    - They all display the same information</a:t>
            </a:r>
          </a:p>
          <a:p>
            <a:r>
              <a:rPr lang="en-US" dirty="0"/>
              <a:t>    - Just in slightly different ways.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68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just have it all together.</a:t>
            </a:r>
          </a:p>
          <a:p>
            <a:r>
              <a:rPr lang="en-US" dirty="0"/>
              <a:t>  - we already synchronized</a:t>
            </a:r>
          </a:p>
          <a:p>
            <a:r>
              <a:rPr lang="en-US" dirty="0"/>
              <a:t>  - we switch to the feature branch</a:t>
            </a:r>
          </a:p>
          <a:p>
            <a:r>
              <a:rPr lang="en-US" dirty="0"/>
              <a:t>  - perform the merge to resolve the conflict</a:t>
            </a:r>
          </a:p>
          <a:p>
            <a:r>
              <a:rPr lang="en-US" dirty="0"/>
              <a:t>    - Note that this will mean that you have changed the local files!</a:t>
            </a:r>
          </a:p>
          <a:p>
            <a:r>
              <a:rPr lang="en-US" dirty="0"/>
              <a:t>      - Edited them by hand</a:t>
            </a:r>
          </a:p>
          <a:p>
            <a:r>
              <a:rPr lang="en-US" dirty="0"/>
              <a:t>      - or used a GUI tool</a:t>
            </a:r>
          </a:p>
          <a:p>
            <a:r>
              <a:rPr lang="en-US" dirty="0"/>
              <a:t>    - So these changes need to be staged and committed.</a:t>
            </a:r>
          </a:p>
          <a:p>
            <a:r>
              <a:rPr lang="en-US" dirty="0"/>
              <a:t>  - stage the changes</a:t>
            </a:r>
          </a:p>
          <a:p>
            <a:r>
              <a:rPr lang="en-US" dirty="0"/>
              <a:t>  - commit the changes</a:t>
            </a:r>
          </a:p>
          <a:p>
            <a:r>
              <a:rPr lang="en-US" dirty="0"/>
              <a:t>  - push the feature branch</a:t>
            </a:r>
          </a:p>
          <a:p>
            <a:r>
              <a:rPr lang="en-US" dirty="0"/>
              <a:t>    - recall that this will automatically update the PR</a:t>
            </a:r>
          </a:p>
          <a:p>
            <a:r>
              <a:rPr lang="en-US" dirty="0"/>
              <a:t>    - and now it will be able to be merged automatically.</a:t>
            </a:r>
          </a:p>
          <a:p>
            <a:endParaRPr lang="en-US" dirty="0"/>
          </a:p>
          <a:p>
            <a:r>
              <a:rPr lang="en-US" dirty="0"/>
              <a:t>This is where you will want to get to by the end of the activities for this topic.</a:t>
            </a:r>
          </a:p>
        </p:txBody>
      </p:sp>
    </p:spTree>
    <p:extLst>
      <p:ext uri="{BB962C8B-B14F-4D97-AF65-F5344CB8AC3E}">
        <p14:creationId xmlns:p14="http://schemas.microsoft.com/office/powerpoint/2010/main" val="400473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need to spend much time here.</a:t>
            </a:r>
          </a:p>
          <a:p>
            <a:endParaRPr lang="en-US" dirty="0"/>
          </a:p>
          <a:p>
            <a:r>
              <a:rPr lang="en-US" dirty="0"/>
              <a:t>If you can look at this and remember </a:t>
            </a:r>
          </a:p>
          <a:p>
            <a:r>
              <a:rPr lang="en-US" dirty="0"/>
              <a:t>  - what each of the yellow terms means</a:t>
            </a:r>
          </a:p>
          <a:p>
            <a:r>
              <a:rPr lang="en-US" dirty="0"/>
              <a:t>  - how it relates to the others</a:t>
            </a:r>
          </a:p>
          <a:p>
            <a:r>
              <a:rPr lang="en-US" dirty="0"/>
              <a:t>  - sequence them into a workflow</a:t>
            </a:r>
          </a:p>
          <a:p>
            <a:endParaRPr lang="en-US" dirty="0"/>
          </a:p>
          <a:p>
            <a:r>
              <a:rPr lang="en-US" dirty="0"/>
              <a:t>Then you are in good shape.</a:t>
            </a:r>
          </a:p>
          <a:p>
            <a:r>
              <a:rPr lang="en-US" dirty="0"/>
              <a:t>  - if not keep this handy</a:t>
            </a:r>
          </a:p>
          <a:p>
            <a:r>
              <a:rPr lang="en-US" dirty="0"/>
              <a:t>  - review a little </a:t>
            </a:r>
          </a:p>
          <a:p>
            <a:r>
              <a:rPr lang="en-US" dirty="0"/>
              <a:t>  - make more sense of it little by little.</a:t>
            </a:r>
          </a:p>
        </p:txBody>
      </p:sp>
    </p:spTree>
    <p:extLst>
      <p:ext uri="{BB962C8B-B14F-4D97-AF65-F5344CB8AC3E}">
        <p14:creationId xmlns:p14="http://schemas.microsoft.com/office/powerpoint/2010/main" val="253491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where things stand after you have completed the prior homework.</a:t>
            </a:r>
          </a:p>
          <a:p>
            <a:endParaRPr lang="en-US" dirty="0"/>
          </a:p>
          <a:p>
            <a:r>
              <a:rPr lang="en-US" dirty="0"/>
              <a:t>How did we get here?</a:t>
            </a:r>
          </a:p>
          <a:p>
            <a:r>
              <a:rPr lang="en-US" dirty="0"/>
              <a:t>  - Discuss with your neighbors…</a:t>
            </a:r>
          </a:p>
          <a:p>
            <a:r>
              <a:rPr lang="en-US" dirty="0"/>
              <a:t>  - Place this list of terms into a plausible order.</a:t>
            </a:r>
          </a:p>
          <a:p>
            <a:endParaRPr lang="en-US" dirty="0"/>
          </a:p>
          <a:p>
            <a:r>
              <a:rPr lang="en-US" dirty="0"/>
              <a:t>Build the list on the board:</a:t>
            </a:r>
          </a:p>
          <a:p>
            <a:r>
              <a:rPr lang="en-US" dirty="0"/>
              <a:t>1. Synch</a:t>
            </a:r>
          </a:p>
          <a:p>
            <a:r>
              <a:rPr lang="en-US" dirty="0"/>
              <a:t>2. branch</a:t>
            </a:r>
          </a:p>
          <a:p>
            <a:r>
              <a:rPr lang="en-US" dirty="0"/>
              <a:t>3. switch</a:t>
            </a:r>
          </a:p>
          <a:p>
            <a:r>
              <a:rPr lang="en-US" dirty="0"/>
              <a:t>4. Edit</a:t>
            </a:r>
          </a:p>
          <a:p>
            <a:r>
              <a:rPr lang="en-US" dirty="0"/>
              <a:t>5. stage</a:t>
            </a:r>
          </a:p>
          <a:p>
            <a:r>
              <a:rPr lang="en-US" dirty="0"/>
              <a:t>6. commit</a:t>
            </a:r>
          </a:p>
          <a:p>
            <a:r>
              <a:rPr lang="en-US" dirty="0"/>
              <a:t>7. push</a:t>
            </a:r>
          </a:p>
          <a:p>
            <a:r>
              <a:rPr lang="en-US" dirty="0"/>
              <a:t>8. Pull request</a:t>
            </a:r>
          </a:p>
          <a:p>
            <a:endParaRPr lang="en-US" dirty="0"/>
          </a:p>
          <a:p>
            <a:r>
              <a:rPr lang="en-US" dirty="0"/>
              <a:t>What is involved in the synch?</a:t>
            </a:r>
          </a:p>
          <a:p>
            <a:r>
              <a:rPr lang="en-US" dirty="0"/>
              <a:t>  - switch to main</a:t>
            </a:r>
          </a:p>
          <a:p>
            <a:r>
              <a:rPr lang="en-US" dirty="0"/>
              <a:t>  - pull main from the upstream</a:t>
            </a:r>
          </a:p>
          <a:p>
            <a:r>
              <a:rPr lang="en-US" dirty="0"/>
              <a:t>  - push main to the origin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all developers might be doing the same thing.</a:t>
            </a:r>
          </a:p>
        </p:txBody>
      </p:sp>
    </p:spTree>
    <p:extLst>
      <p:ext uri="{BB962C8B-B14F-4D97-AF65-F5344CB8AC3E}">
        <p14:creationId xmlns:p14="http://schemas.microsoft.com/office/powerpoint/2010/main" val="188976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where you were when you made your PR.</a:t>
            </a:r>
          </a:p>
          <a:p>
            <a:r>
              <a:rPr lang="en-US" dirty="0"/>
              <a:t>  - When you finished the previous homework your PR should have said</a:t>
            </a:r>
          </a:p>
          <a:p>
            <a:r>
              <a:rPr lang="en-US" dirty="0"/>
              <a:t>    - can be merged automatically.</a:t>
            </a:r>
          </a:p>
          <a:p>
            <a:r>
              <a:rPr lang="en-US" dirty="0"/>
              <a:t>  - From this picture that should make sense</a:t>
            </a:r>
          </a:p>
          <a:p>
            <a:r>
              <a:rPr lang="en-US" dirty="0"/>
              <a:t>    - your blue commit (and the fuchsia and lime ones too)</a:t>
            </a:r>
          </a:p>
          <a:p>
            <a:r>
              <a:rPr lang="en-US" dirty="0"/>
              <a:t>    - all can be applied directly on the green one </a:t>
            </a:r>
          </a:p>
          <a:p>
            <a:r>
              <a:rPr lang="en-US" dirty="0"/>
              <a:t>    - which is still at the head of the main branch.</a:t>
            </a:r>
          </a:p>
          <a:p>
            <a:endParaRPr lang="en-US" dirty="0"/>
          </a:p>
          <a:p>
            <a:r>
              <a:rPr lang="en-US" dirty="0"/>
              <a:t>But if we look at your PR’s now…</a:t>
            </a:r>
          </a:p>
          <a:p>
            <a:r>
              <a:rPr lang="en-US" dirty="0"/>
              <a:t>  - They will say “This branch has conflicts that must be resolved”</a:t>
            </a:r>
          </a:p>
          <a:p>
            <a:r>
              <a:rPr lang="en-US" dirty="0"/>
              <a:t>  - Show a few of their PR’s from the upstream repo to illustrate this.</a:t>
            </a:r>
          </a:p>
          <a:p>
            <a:endParaRPr lang="en-US" dirty="0"/>
          </a:p>
          <a:p>
            <a:r>
              <a:rPr lang="en-US" dirty="0"/>
              <a:t>Why/How did that happen?</a:t>
            </a:r>
          </a:p>
          <a:p>
            <a:r>
              <a:rPr lang="en-US" dirty="0"/>
              <a:t>  - next slide.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0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state of the world now…</a:t>
            </a:r>
          </a:p>
          <a:p>
            <a:r>
              <a:rPr lang="en-US" dirty="0"/>
              <a:t>  - What has happened?</a:t>
            </a:r>
          </a:p>
          <a:p>
            <a:r>
              <a:rPr lang="en-US" dirty="0"/>
              <a:t>    - Maintainers (me) merged a pull request into main</a:t>
            </a:r>
          </a:p>
          <a:p>
            <a:r>
              <a:rPr lang="en-US" dirty="0"/>
              <a:t>      - the Fuchsia commit was added.</a:t>
            </a:r>
          </a:p>
          <a:p>
            <a:endParaRPr lang="en-US" dirty="0"/>
          </a:p>
          <a:p>
            <a:r>
              <a:rPr lang="en-US" dirty="0"/>
              <a:t>Ask: Why do you think it created conflict?</a:t>
            </a:r>
          </a:p>
          <a:p>
            <a:r>
              <a:rPr lang="en-US" dirty="0"/>
              <a:t>  - Just get at the idea that the blue (or lime) commit</a:t>
            </a:r>
          </a:p>
          <a:p>
            <a:r>
              <a:rPr lang="en-US" dirty="0"/>
              <a:t>  - must have changed the same parts of the repo</a:t>
            </a:r>
          </a:p>
          <a:p>
            <a:r>
              <a:rPr lang="en-US" dirty="0"/>
              <a:t>    - i.e. the same area of a file.</a:t>
            </a:r>
          </a:p>
          <a:p>
            <a:r>
              <a:rPr lang="en-US" dirty="0"/>
              <a:t>  - Don’t need to be too precise here.</a:t>
            </a:r>
          </a:p>
          <a:p>
            <a:endParaRPr lang="en-US" dirty="0"/>
          </a:p>
          <a:p>
            <a:r>
              <a:rPr lang="en-US" dirty="0"/>
              <a:t>Truth:</a:t>
            </a:r>
          </a:p>
          <a:p>
            <a:r>
              <a:rPr lang="en-US" dirty="0"/>
              <a:t>  - I merged a commit that changed</a:t>
            </a:r>
          </a:p>
          <a:p>
            <a:r>
              <a:rPr lang="en-US" dirty="0"/>
              <a:t>  - all four lines that were affected by the round 2 issues.</a:t>
            </a:r>
          </a:p>
          <a:p>
            <a:r>
              <a:rPr lang="en-US" dirty="0"/>
              <a:t>  - so that commit will create a merge conflict for everyone</a:t>
            </a:r>
          </a:p>
        </p:txBody>
      </p:sp>
    </p:spTree>
    <p:extLst>
      <p:ext uri="{BB962C8B-B14F-4D97-AF65-F5344CB8AC3E}">
        <p14:creationId xmlns:p14="http://schemas.microsoft.com/office/powerpoint/2010/main" val="368584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two branches are merged</a:t>
            </a:r>
          </a:p>
          <a:p>
            <a:r>
              <a:rPr lang="en-US" dirty="0"/>
              <a:t>  - A </a:t>
            </a:r>
            <a:r>
              <a:rPr lang="en-US" b="1" dirty="0"/>
              <a:t>merge commit </a:t>
            </a:r>
            <a:r>
              <a:rPr lang="en-US" dirty="0"/>
              <a:t>is added to the target branch</a:t>
            </a:r>
          </a:p>
          <a:p>
            <a:r>
              <a:rPr lang="en-US" dirty="0"/>
              <a:t>  - In this case we are showing an </a:t>
            </a:r>
            <a:r>
              <a:rPr lang="en-US" b="1" dirty="0"/>
              <a:t>automatic merge</a:t>
            </a:r>
            <a:r>
              <a:rPr lang="en-US" dirty="0"/>
              <a:t> of a feature branch into the main branch.</a:t>
            </a:r>
          </a:p>
          <a:p>
            <a:r>
              <a:rPr lang="en-US" dirty="0"/>
              <a:t>  - Again, this is what the maintainers will do when your branch has no conflicts.</a:t>
            </a:r>
          </a:p>
          <a:p>
            <a:r>
              <a:rPr lang="en-US" dirty="0"/>
              <a:t>    - Is what happened with your “Round1” issues when they were merged in the previous activity.</a:t>
            </a:r>
          </a:p>
          <a:p>
            <a:endParaRPr lang="en-US" dirty="0"/>
          </a:p>
          <a:p>
            <a:r>
              <a:rPr lang="en-US" dirty="0"/>
              <a:t>When changes don’t conflict </a:t>
            </a:r>
          </a:p>
          <a:p>
            <a:r>
              <a:rPr lang="en-US" dirty="0"/>
              <a:t>  - and the merge happens automatically</a:t>
            </a:r>
          </a:p>
          <a:p>
            <a:r>
              <a:rPr lang="en-US" dirty="0"/>
              <a:t>  - the merge commit will just add the changes from the feature branch</a:t>
            </a:r>
          </a:p>
          <a:p>
            <a:r>
              <a:rPr lang="en-US" dirty="0"/>
              <a:t>  - the white ring indicates that the merge commit is slightly different than the original blue commit.</a:t>
            </a:r>
          </a:p>
          <a:p>
            <a:r>
              <a:rPr lang="en-US" dirty="0"/>
              <a:t>    - will have a different time stamp, a different id (hash) and information about who did the merge. </a:t>
            </a:r>
          </a:p>
          <a:p>
            <a:r>
              <a:rPr lang="en-US" dirty="0"/>
              <a:t>  - notice that the fuchsia changes are already in main so they are not in the merge commit</a:t>
            </a:r>
          </a:p>
          <a:p>
            <a:r>
              <a:rPr lang="en-US" dirty="0"/>
              <a:t>    - Recall that a commit just contains the changes since the prior commit.</a:t>
            </a:r>
          </a:p>
          <a:p>
            <a:endParaRPr lang="en-US" dirty="0"/>
          </a:p>
          <a:p>
            <a:r>
              <a:rPr lang="en-US" dirty="0"/>
              <a:t>Having a merge commit makes it clear where the changes came from.</a:t>
            </a:r>
          </a:p>
          <a:p>
            <a:r>
              <a:rPr lang="en-US" dirty="0"/>
              <a:t>  - part of the history.</a:t>
            </a:r>
          </a:p>
          <a:p>
            <a:r>
              <a:rPr lang="en-US" dirty="0"/>
              <a:t>    - preserves the fact that a branch was merged</a:t>
            </a:r>
          </a:p>
          <a:p>
            <a:r>
              <a:rPr lang="en-US" dirty="0"/>
              <a:t>    - where the branch came from</a:t>
            </a:r>
          </a:p>
          <a:p>
            <a:r>
              <a:rPr lang="en-US" dirty="0"/>
              <a:t>    - what commits it contained</a:t>
            </a:r>
          </a:p>
          <a:p>
            <a:r>
              <a:rPr lang="en-US" dirty="0"/>
              <a:t>    - when it was merged </a:t>
            </a:r>
          </a:p>
          <a:p>
            <a:r>
              <a:rPr lang="en-US" dirty="0"/>
              <a:t>    - who merged it.</a:t>
            </a:r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r>
              <a:rPr lang="en-US" dirty="0"/>
              <a:t>  - This skirts the issue of  what happens when there are multiple commits on the feature branch.</a:t>
            </a:r>
          </a:p>
          <a:p>
            <a:r>
              <a:rPr lang="en-US" dirty="0"/>
              <a:t>  - What we show here is conceptually compatible with a squash and merge</a:t>
            </a:r>
          </a:p>
          <a:p>
            <a:r>
              <a:rPr lang="en-US" dirty="0"/>
              <a:t>    - Squash and merge, compresses all commits in the feature branch into a single merge commit.</a:t>
            </a:r>
          </a:p>
          <a:p>
            <a:r>
              <a:rPr lang="en-US" dirty="0"/>
              <a:t>    - This is a common strategy for keeping project history simple.</a:t>
            </a:r>
          </a:p>
          <a:p>
            <a:r>
              <a:rPr lang="en-US" dirty="0"/>
              <a:t>  - Different project and different organizations will use different approaches in the case where there are multiple commits in the feature branch being merged.</a:t>
            </a:r>
          </a:p>
          <a:p>
            <a:r>
              <a:rPr lang="en-US" dirty="0"/>
              <a:t>    - merge (maintains all commits off to the side of main for history)</a:t>
            </a:r>
          </a:p>
          <a:p>
            <a:r>
              <a:rPr lang="en-US" dirty="0"/>
              <a:t>    - rebase (rebuilds commits on the end of the main branch)</a:t>
            </a:r>
          </a:p>
        </p:txBody>
      </p:sp>
    </p:spTree>
    <p:extLst>
      <p:ext uri="{BB962C8B-B14F-4D97-AF65-F5344CB8AC3E}">
        <p14:creationId xmlns:p14="http://schemas.microsoft.com/office/powerpoint/2010/main" val="354809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have a little closer look at the merge process</a:t>
            </a:r>
          </a:p>
          <a:p>
            <a:r>
              <a:rPr lang="en-US" dirty="0"/>
              <a:t>  - to understand why there were no conflicts last time</a:t>
            </a:r>
          </a:p>
          <a:p>
            <a:r>
              <a:rPr lang="en-US" dirty="0"/>
              <a:t>  - why there are conflicts this time</a:t>
            </a:r>
          </a:p>
          <a:p>
            <a:r>
              <a:rPr lang="en-US" dirty="0"/>
              <a:t>  - and give us a foundation for understanding how we resolve them.</a:t>
            </a:r>
          </a:p>
          <a:p>
            <a:endParaRPr lang="en-US" dirty="0"/>
          </a:p>
          <a:p>
            <a:r>
              <a:rPr lang="en-US" dirty="0"/>
              <a:t>Here the maintainers want to merge (or blend) the changes in</a:t>
            </a:r>
          </a:p>
          <a:p>
            <a:r>
              <a:rPr lang="en-US" dirty="0"/>
              <a:t>  - the feature branch – blue commit</a:t>
            </a:r>
          </a:p>
          <a:p>
            <a:r>
              <a:rPr lang="en-US" dirty="0"/>
              <a:t>  - the upstream main branch – fuchsia commit</a:t>
            </a:r>
          </a:p>
          <a:p>
            <a:endParaRPr lang="en-US" dirty="0"/>
          </a:p>
          <a:p>
            <a:r>
              <a:rPr lang="en-US" dirty="0"/>
              <a:t>The way this works is that git </a:t>
            </a:r>
            <a:r>
              <a:rPr lang="en-US" u="sng" dirty="0"/>
              <a:t>uses the history </a:t>
            </a:r>
            <a:r>
              <a:rPr lang="en-US" dirty="0"/>
              <a:t>to identify the </a:t>
            </a:r>
            <a:r>
              <a:rPr lang="en-US" b="1" dirty="0"/>
              <a:t>best</a:t>
            </a:r>
            <a:r>
              <a:rPr lang="en-US" dirty="0"/>
              <a:t> </a:t>
            </a:r>
            <a:r>
              <a:rPr lang="en-US" b="1" dirty="0"/>
              <a:t>common ancestor</a:t>
            </a:r>
            <a:r>
              <a:rPr lang="en-US" b="0" dirty="0"/>
              <a:t> that is shared by the two branches.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  - A common ancestor is a commit that exists in both of the branches being merged.</a:t>
            </a:r>
          </a:p>
          <a:p>
            <a:r>
              <a:rPr lang="en-US" dirty="0"/>
              <a:t>    - What are the common ancestors here? </a:t>
            </a:r>
          </a:p>
          <a:p>
            <a:r>
              <a:rPr lang="en-US" dirty="0"/>
              <a:t>      - Both the feature branch and the main branch are derived from the Red, Yellow, and Green commits.</a:t>
            </a:r>
          </a:p>
          <a:p>
            <a:r>
              <a:rPr lang="en-US" dirty="0"/>
              <a:t>      - So those are the common ancestors.</a:t>
            </a:r>
          </a:p>
          <a:p>
            <a:endParaRPr lang="en-US" dirty="0"/>
          </a:p>
          <a:p>
            <a:r>
              <a:rPr lang="en-US" dirty="0"/>
              <a:t>  - Which ancestor is the best common ancestor is determined by git and is somewhat complex.</a:t>
            </a:r>
          </a:p>
          <a:p>
            <a:r>
              <a:rPr lang="en-US" dirty="0"/>
              <a:t>    - The details of how it works are beyond the scope of these materials.</a:t>
            </a:r>
          </a:p>
          <a:p>
            <a:r>
              <a:rPr lang="en-US" dirty="0"/>
              <a:t>    - You can find it documented elsewhere if you are interested.</a:t>
            </a:r>
          </a:p>
          <a:p>
            <a:endParaRPr lang="en-US" dirty="0"/>
          </a:p>
          <a:p>
            <a:r>
              <a:rPr lang="en-US" dirty="0"/>
              <a:t>  - In most typical use cases the best common ancestor will be </a:t>
            </a:r>
            <a:r>
              <a:rPr lang="en-US" b="1" dirty="0"/>
              <a:t>the most recent common ancestor.</a:t>
            </a:r>
          </a:p>
          <a:p>
            <a:r>
              <a:rPr lang="en-US" dirty="0"/>
              <a:t>    - What is the best common ancestor here?</a:t>
            </a:r>
          </a:p>
          <a:p>
            <a:r>
              <a:rPr lang="en-US" dirty="0"/>
              <a:t>      - The Green commit is the newest commit that that is shared by the branches.</a:t>
            </a:r>
          </a:p>
          <a:p>
            <a:r>
              <a:rPr lang="en-US" dirty="0"/>
              <a:t>      - So it is the “best common ancestor”</a:t>
            </a:r>
          </a:p>
        </p:txBody>
      </p:sp>
    </p:spTree>
    <p:extLst>
      <p:ext uri="{BB962C8B-B14F-4D97-AF65-F5344CB8AC3E}">
        <p14:creationId xmlns:p14="http://schemas.microsoft.com/office/powerpoint/2010/main" val="123124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</a:t>
            </a:r>
          </a:p>
          <a:p>
            <a:r>
              <a:rPr lang="en-US" dirty="0"/>
              <a:t>  - git will compare the branches being merged to the best common ancestor</a:t>
            </a:r>
          </a:p>
          <a:p>
            <a:r>
              <a:rPr lang="en-US" dirty="0"/>
              <a:t>  - and identify the changes that have occurred in each of the branches involved in the merge.</a:t>
            </a:r>
          </a:p>
          <a:p>
            <a:endParaRPr lang="en-US" dirty="0"/>
          </a:p>
          <a:p>
            <a:r>
              <a:rPr lang="en-US" dirty="0"/>
              <a:t>What changes do you see?</a:t>
            </a:r>
          </a:p>
        </p:txBody>
      </p:sp>
    </p:spTree>
    <p:extLst>
      <p:ext uri="{BB962C8B-B14F-4D97-AF65-F5344CB8AC3E}">
        <p14:creationId xmlns:p14="http://schemas.microsoft.com/office/powerpoint/2010/main" val="143604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lines containing changes are highlighted</a:t>
            </a:r>
          </a:p>
          <a:p>
            <a:r>
              <a:rPr lang="en-US" dirty="0"/>
              <a:t>The specific changes are underlined.</a:t>
            </a:r>
          </a:p>
          <a:p>
            <a:r>
              <a:rPr lang="en-US" dirty="0"/>
              <a:t>  - The changes in the feature branch are cow and moo were changed to pig an oink</a:t>
            </a:r>
          </a:p>
          <a:p>
            <a:r>
              <a:rPr lang="en-US" dirty="0"/>
              <a:t>  - The changes in the main branch are duck and quack were changed to goat and </a:t>
            </a:r>
            <a:r>
              <a:rPr lang="en-US" dirty="0" err="1"/>
              <a:t>bahh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changes can be:</a:t>
            </a:r>
          </a:p>
          <a:p>
            <a:r>
              <a:rPr lang="en-US" dirty="0"/>
              <a:t>  - Non-conflicting</a:t>
            </a:r>
          </a:p>
          <a:p>
            <a:r>
              <a:rPr lang="en-US" dirty="0"/>
              <a:t>  - Conflicting</a:t>
            </a:r>
          </a:p>
          <a:p>
            <a:endParaRPr lang="en-US" dirty="0"/>
          </a:p>
          <a:p>
            <a:r>
              <a:rPr lang="en-US" dirty="0"/>
              <a:t>Ask: </a:t>
            </a:r>
          </a:p>
          <a:p>
            <a:r>
              <a:rPr lang="en-US" dirty="0"/>
              <a:t>  - Do you think the current changes are conflicting or non-conflicting?</a:t>
            </a:r>
          </a:p>
          <a:p>
            <a:r>
              <a:rPr lang="en-US" dirty="0"/>
              <a:t>    - why?</a:t>
            </a:r>
          </a:p>
          <a:p>
            <a:endParaRPr lang="en-US" dirty="0"/>
          </a:p>
          <a:p>
            <a:r>
              <a:rPr lang="en-US" dirty="0"/>
              <a:t>Ask: </a:t>
            </a:r>
          </a:p>
          <a:p>
            <a:r>
              <a:rPr lang="en-US" dirty="0"/>
              <a:t>  - What would make changes conflicting?</a:t>
            </a:r>
          </a:p>
          <a:p>
            <a:r>
              <a:rPr lang="en-US" dirty="0"/>
              <a:t>    - if blue had changed duck or quack.</a:t>
            </a:r>
          </a:p>
          <a:p>
            <a:r>
              <a:rPr lang="en-US" dirty="0"/>
              <a:t>    - or if fuchsia had changed cow or moo</a:t>
            </a:r>
          </a:p>
          <a:p>
            <a:endParaRPr lang="en-US" dirty="0"/>
          </a:p>
          <a:p>
            <a:r>
              <a:rPr lang="en-US" dirty="0"/>
              <a:t>The idea of conflicting and non-conflicting changes is </a:t>
            </a:r>
          </a:p>
          <a:p>
            <a:r>
              <a:rPr lang="en-US" dirty="0"/>
              <a:t>  - intuitively simple</a:t>
            </a:r>
          </a:p>
          <a:p>
            <a:r>
              <a:rPr lang="en-US" dirty="0"/>
              <a:t>    - roughly… not on the same line</a:t>
            </a:r>
          </a:p>
          <a:p>
            <a:r>
              <a:rPr lang="en-US" dirty="0"/>
              <a:t>  - much more complicated in practice</a:t>
            </a:r>
          </a:p>
          <a:p>
            <a:r>
              <a:rPr lang="en-US" dirty="0"/>
              <a:t>     - we will not go into it and will assume it is line based.</a:t>
            </a:r>
          </a:p>
          <a:p>
            <a:endParaRPr lang="en-US" dirty="0"/>
          </a:p>
          <a:p>
            <a:r>
              <a:rPr lang="en-US" dirty="0"/>
              <a:t>Non-conflicting changes can be merged automatically.</a:t>
            </a:r>
          </a:p>
          <a:p>
            <a:r>
              <a:rPr lang="en-US" dirty="0"/>
              <a:t>  - There is no confusion about what change to pick, because there is no conflict.</a:t>
            </a:r>
          </a:p>
          <a:p>
            <a:r>
              <a:rPr lang="en-US" dirty="0"/>
              <a:t>  - Thus git can perform this merge for us.</a:t>
            </a:r>
          </a:p>
          <a:p>
            <a:r>
              <a:rPr lang="en-US" dirty="0"/>
              <a:t>  - The managers of the upstream will do this</a:t>
            </a:r>
          </a:p>
          <a:p>
            <a:r>
              <a:rPr lang="en-US" dirty="0"/>
              <a:t>  - It is what we saw happen with your PR’s in the last activity.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4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two branches are merged</a:t>
            </a:r>
          </a:p>
          <a:p>
            <a:r>
              <a:rPr lang="en-US" dirty="0"/>
              <a:t>  - A </a:t>
            </a:r>
            <a:r>
              <a:rPr lang="en-US" b="1" dirty="0"/>
              <a:t>merge commit </a:t>
            </a:r>
            <a:r>
              <a:rPr lang="en-US" dirty="0"/>
              <a:t>is added to the target branch</a:t>
            </a:r>
          </a:p>
          <a:p>
            <a:r>
              <a:rPr lang="en-US" dirty="0"/>
              <a:t>  - In this case we are showing an </a:t>
            </a:r>
            <a:r>
              <a:rPr lang="en-US" b="1" dirty="0"/>
              <a:t>automatic merge</a:t>
            </a:r>
            <a:r>
              <a:rPr lang="en-US" dirty="0"/>
              <a:t> of a feature branch into the main branch.</a:t>
            </a:r>
          </a:p>
          <a:p>
            <a:r>
              <a:rPr lang="en-US" dirty="0"/>
              <a:t>  - Again, this is what the maintainers will do when your branch has no conflicts.</a:t>
            </a:r>
          </a:p>
          <a:p>
            <a:r>
              <a:rPr lang="en-US" dirty="0"/>
              <a:t>    - Is what happened with your “Round1” issues when they were merged in the previous activity.</a:t>
            </a:r>
          </a:p>
          <a:p>
            <a:endParaRPr lang="en-US" dirty="0"/>
          </a:p>
          <a:p>
            <a:r>
              <a:rPr lang="en-US" dirty="0"/>
              <a:t>When changes don’t conflict </a:t>
            </a:r>
          </a:p>
          <a:p>
            <a:r>
              <a:rPr lang="en-US" dirty="0"/>
              <a:t>  - and the merge happens automatically</a:t>
            </a:r>
          </a:p>
          <a:p>
            <a:r>
              <a:rPr lang="en-US" dirty="0"/>
              <a:t>  - the merge commit will just add the changes from the feature branch</a:t>
            </a:r>
          </a:p>
          <a:p>
            <a:r>
              <a:rPr lang="en-US" dirty="0"/>
              <a:t>  - the white ring indicates that the merge commit is slightly different than the original blue commit.</a:t>
            </a:r>
          </a:p>
          <a:p>
            <a:r>
              <a:rPr lang="en-US" dirty="0"/>
              <a:t>    - will have a different time stamp, a different id (hash) and information about who did the merge. </a:t>
            </a:r>
          </a:p>
          <a:p>
            <a:r>
              <a:rPr lang="en-US" dirty="0"/>
              <a:t>  - notice that the fuchsia changes are already in main so they are not in the merge commit</a:t>
            </a:r>
          </a:p>
          <a:p>
            <a:r>
              <a:rPr lang="en-US" dirty="0"/>
              <a:t>    - Recall that a commit just contains the changes since the prior commit.</a:t>
            </a:r>
          </a:p>
          <a:p>
            <a:endParaRPr lang="en-US" dirty="0"/>
          </a:p>
          <a:p>
            <a:r>
              <a:rPr lang="en-US" dirty="0"/>
              <a:t>Having a merge commit makes it clear where the changes came from.</a:t>
            </a:r>
          </a:p>
          <a:p>
            <a:r>
              <a:rPr lang="en-US" dirty="0"/>
              <a:t>  - part of the history.</a:t>
            </a:r>
          </a:p>
          <a:p>
            <a:r>
              <a:rPr lang="en-US" dirty="0"/>
              <a:t>    - preserves the fact that a branch was merged</a:t>
            </a:r>
          </a:p>
          <a:p>
            <a:r>
              <a:rPr lang="en-US" dirty="0"/>
              <a:t>    - where the branch came from</a:t>
            </a:r>
          </a:p>
          <a:p>
            <a:r>
              <a:rPr lang="en-US" dirty="0"/>
              <a:t>    - what commits it contained</a:t>
            </a:r>
          </a:p>
          <a:p>
            <a:r>
              <a:rPr lang="en-US" dirty="0"/>
              <a:t>    - when it was merged </a:t>
            </a:r>
          </a:p>
          <a:p>
            <a:r>
              <a:rPr lang="en-US" dirty="0"/>
              <a:t>    - who merged it.</a:t>
            </a:r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r>
              <a:rPr lang="en-US" dirty="0"/>
              <a:t>  - This skirts the issue of  what happens when there are multiple commits on the feature branch.</a:t>
            </a:r>
          </a:p>
          <a:p>
            <a:r>
              <a:rPr lang="en-US" dirty="0"/>
              <a:t>  - What we show here is conceptually compatible with a squash and merge</a:t>
            </a:r>
          </a:p>
          <a:p>
            <a:r>
              <a:rPr lang="en-US" dirty="0"/>
              <a:t>    - Squash and merge, compresses all commits in the feature branch into a single merge commit.</a:t>
            </a:r>
          </a:p>
          <a:p>
            <a:r>
              <a:rPr lang="en-US" dirty="0"/>
              <a:t>    - This is a common strategy for keeping project history simple.</a:t>
            </a:r>
          </a:p>
          <a:p>
            <a:r>
              <a:rPr lang="en-US" dirty="0"/>
              <a:t>  - Different project and different organizations will use different approaches in the case where there are multiple commits in the feature branch being merged.</a:t>
            </a:r>
          </a:p>
          <a:p>
            <a:r>
              <a:rPr lang="en-US" dirty="0"/>
              <a:t>    - merge (maintains all commits off to the side of main for history)</a:t>
            </a:r>
          </a:p>
          <a:p>
            <a:r>
              <a:rPr lang="en-US" dirty="0"/>
              <a:t>    - rebase (rebuilds commits on the end of the main branch)</a:t>
            </a:r>
          </a:p>
        </p:txBody>
      </p:sp>
    </p:spTree>
    <p:extLst>
      <p:ext uri="{BB962C8B-B14F-4D97-AF65-F5344CB8AC3E}">
        <p14:creationId xmlns:p14="http://schemas.microsoft.com/office/powerpoint/2010/main" val="42652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github.com/log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-scm.com/downloads/logo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tiff"/><Relationship Id="rId2" Type="http://schemas.openxmlformats.org/officeDocument/2006/relationships/hyperlink" Target="https://www.slidescarnival.com/?utm_source=temp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4.0/" TargetMode="External"/><Relationship Id="rId5" Type="http://schemas.openxmlformats.org/officeDocument/2006/relationships/image" Target="../media/image28.tiff"/><Relationship Id="rId4" Type="http://schemas.openxmlformats.org/officeDocument/2006/relationships/hyperlink" Target="https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58639" y="587734"/>
            <a:ext cx="6100618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  <a:t>12 – Merge Conflicts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FB513-8D87-3941-8909-EF842BF6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23">
            <a:off x="4581621" y="3808175"/>
            <a:ext cx="1513066" cy="63183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63A4626-DFFB-834C-991B-8BDEB561B943}"/>
              </a:ext>
            </a:extLst>
          </p:cNvPr>
          <p:cNvGrpSpPr/>
          <p:nvPr/>
        </p:nvGrpSpPr>
        <p:grpSpPr>
          <a:xfrm rot="20871660">
            <a:off x="4304870" y="2085192"/>
            <a:ext cx="2329337" cy="1387091"/>
            <a:chOff x="4239610" y="2801371"/>
            <a:chExt cx="2329337" cy="1387091"/>
          </a:xfrm>
        </p:grpSpPr>
        <p:pic>
          <p:nvPicPr>
            <p:cNvPr id="5" name="Picture 4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86137239-921D-6F41-BC2A-48C7923C9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34681">
              <a:off x="4239610" y="3233434"/>
              <a:ext cx="2329337" cy="955028"/>
            </a:xfrm>
            <a:prstGeom prst="rect">
              <a:avLst/>
            </a:prstGeom>
          </p:spPr>
        </p:pic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67BEFDA-A5DA-134B-BC81-CE63E9673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3221" y="2801371"/>
              <a:ext cx="596591" cy="59659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1DF5FC-6A60-E847-810F-5F49DB78F48C}"/>
              </a:ext>
            </a:extLst>
          </p:cNvPr>
          <p:cNvSpPr txBox="1"/>
          <p:nvPr/>
        </p:nvSpPr>
        <p:spPr>
          <a:xfrm>
            <a:off x="4816372" y="4727558"/>
            <a:ext cx="16337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Images from: </a:t>
            </a:r>
          </a:p>
          <a:p>
            <a:r>
              <a:rPr lang="en-US" sz="7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https://git-scm.com/downloads/logos</a:t>
            </a:r>
            <a:endParaRPr lang="en-US" sz="7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r>
              <a:rPr lang="en-US" sz="7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https://github.com/logos</a:t>
            </a:r>
            <a:endParaRPr lang="en-US" sz="7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1D652-8331-3B42-851F-A81CCF2DA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43546">
            <a:off x="428092" y="2487838"/>
            <a:ext cx="3354019" cy="1887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71A57-390E-4E42-8511-19C902F5359F}"/>
              </a:ext>
            </a:extLst>
          </p:cNvPr>
          <p:cNvSpPr txBox="1"/>
          <p:nvPr/>
        </p:nvSpPr>
        <p:spPr>
          <a:xfrm rot="21270371">
            <a:off x="818103" y="4303196"/>
            <a:ext cx="2961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https://</a:t>
            </a:r>
            <a:r>
              <a:rPr lang="en-US" sz="1000" dirty="0" err="1">
                <a:solidFill>
                  <a:srgbClr val="00B0F0"/>
                </a:solidFill>
              </a:rPr>
              <a:t>www.youtube.com</a:t>
            </a:r>
            <a:r>
              <a:rPr lang="en-US" sz="1000" dirty="0">
                <a:solidFill>
                  <a:srgbClr val="00B0F0"/>
                </a:solidFill>
              </a:rPr>
              <a:t>/</a:t>
            </a:r>
            <a:r>
              <a:rPr lang="en-US" sz="1000" dirty="0" err="1">
                <a:solidFill>
                  <a:srgbClr val="00B0F0"/>
                </a:solidFill>
              </a:rPr>
              <a:t>watch?v</a:t>
            </a:r>
            <a:r>
              <a:rPr lang="en-US" sz="1000" dirty="0">
                <a:solidFill>
                  <a:srgbClr val="00B0F0"/>
                </a:solidFill>
              </a:rPr>
              <a:t>=Tyd0FO0tko8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34090D-6964-9000-F9E5-788305D87CA0}"/>
              </a:ext>
            </a:extLst>
          </p:cNvPr>
          <p:cNvSpPr txBox="1"/>
          <p:nvPr/>
        </p:nvSpPr>
        <p:spPr>
          <a:xfrm>
            <a:off x="762000" y="1382135"/>
            <a:ext cx="27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190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04F97-669C-5447-9800-ED2756A5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33" y="797900"/>
            <a:ext cx="3521676" cy="189903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B378BA-1C2D-AE4C-9763-3E698BA090DA}"/>
              </a:ext>
            </a:extLst>
          </p:cNvPr>
          <p:cNvSpPr/>
          <p:nvPr/>
        </p:nvSpPr>
        <p:spPr>
          <a:xfrm>
            <a:off x="5655493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6CD7BC-A2AB-E846-BE85-68696869CE09}"/>
              </a:ext>
            </a:extLst>
          </p:cNvPr>
          <p:cNvSpPr/>
          <p:nvPr/>
        </p:nvSpPr>
        <p:spPr>
          <a:xfrm>
            <a:off x="2984672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C1366E-17DC-014A-8179-073B615BDE1A}"/>
              </a:ext>
            </a:extLst>
          </p:cNvPr>
          <p:cNvSpPr/>
          <p:nvPr/>
        </p:nvSpPr>
        <p:spPr>
          <a:xfrm>
            <a:off x="326855" y="2409568"/>
            <a:ext cx="2416785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Conflicting Changes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9C58BA2-181C-4C4C-9011-B0F2E0D9331D}"/>
              </a:ext>
            </a:extLst>
          </p:cNvPr>
          <p:cNvSpPr/>
          <p:nvPr/>
        </p:nvSpPr>
        <p:spPr>
          <a:xfrm>
            <a:off x="3985011" y="2508418"/>
            <a:ext cx="420130" cy="420130"/>
          </a:xfrm>
          <a:prstGeom prst="ellipse">
            <a:avLst/>
          </a:prstGeom>
          <a:solidFill>
            <a:srgbClr val="00B05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A1A30A-A6E8-2344-B2C0-51B18D085111}"/>
              </a:ext>
            </a:extLst>
          </p:cNvPr>
          <p:cNvSpPr/>
          <p:nvPr/>
        </p:nvSpPr>
        <p:spPr>
          <a:xfrm>
            <a:off x="1346886" y="2508418"/>
            <a:ext cx="420130" cy="420130"/>
          </a:xfrm>
          <a:prstGeom prst="ellipse">
            <a:avLst/>
          </a:prstGeom>
          <a:solidFill>
            <a:srgbClr val="00B0F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4787C7-4E67-4A40-95B2-95723325AB08}"/>
              </a:ext>
            </a:extLst>
          </p:cNvPr>
          <p:cNvSpPr/>
          <p:nvPr/>
        </p:nvSpPr>
        <p:spPr>
          <a:xfrm>
            <a:off x="6688528" y="2508418"/>
            <a:ext cx="420130" cy="420130"/>
          </a:xfrm>
          <a:prstGeom prst="ellipse">
            <a:avLst/>
          </a:prstGeom>
          <a:solidFill>
            <a:srgbClr val="FF85FF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DA7A4B-A7B7-4E4A-B210-1B63DE7355F9}"/>
              </a:ext>
            </a:extLst>
          </p:cNvPr>
          <p:cNvSpPr txBox="1"/>
          <p:nvPr/>
        </p:nvSpPr>
        <p:spPr>
          <a:xfrm>
            <a:off x="374285" y="2922575"/>
            <a:ext cx="2521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cow</a:t>
            </a:r>
          </a:p>
          <a:p>
            <a:r>
              <a:rPr lang="en-US" sz="1200" dirty="0"/>
              <a:t>With a moo moo here</a:t>
            </a:r>
          </a:p>
          <a:p>
            <a:r>
              <a:rPr lang="en-US" sz="1200" dirty="0"/>
              <a:t>And a moo moo there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pig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oink oink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oink oink there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55416-FF45-3346-80E9-7955F18E2362}"/>
              </a:ext>
            </a:extLst>
          </p:cNvPr>
          <p:cNvSpPr txBox="1"/>
          <p:nvPr/>
        </p:nvSpPr>
        <p:spPr>
          <a:xfrm>
            <a:off x="3041081" y="29225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cow</a:t>
            </a:r>
          </a:p>
          <a:p>
            <a:r>
              <a:rPr lang="en-US" sz="1200" dirty="0"/>
              <a:t>With a moo moo here</a:t>
            </a:r>
          </a:p>
          <a:p>
            <a:r>
              <a:rPr lang="en-US" sz="1200" dirty="0"/>
              <a:t>And a moo moo there</a:t>
            </a:r>
          </a:p>
          <a:p>
            <a:endParaRPr lang="en-US" sz="1200" dirty="0"/>
          </a:p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duck</a:t>
            </a:r>
          </a:p>
          <a:p>
            <a:r>
              <a:rPr lang="en-US" sz="1200" dirty="0"/>
              <a:t>With a quack quack here</a:t>
            </a:r>
          </a:p>
          <a:p>
            <a:r>
              <a:rPr lang="en-US" sz="1200" dirty="0"/>
              <a:t>And a quack quack there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91CD6-1F35-A940-A901-61156998E013}"/>
              </a:ext>
            </a:extLst>
          </p:cNvPr>
          <p:cNvSpPr txBox="1"/>
          <p:nvPr/>
        </p:nvSpPr>
        <p:spPr>
          <a:xfrm>
            <a:off x="5711903" y="2936850"/>
            <a:ext cx="2420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cow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moo moo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moo moo there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piglet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an </a:t>
            </a:r>
            <a:r>
              <a:rPr lang="en-US" sz="1200" dirty="0" err="1">
                <a:solidFill>
                  <a:schemeClr val="tx1"/>
                </a:solidFill>
              </a:rPr>
              <a:t>oinky</a:t>
            </a:r>
            <a:r>
              <a:rPr lang="en-US" sz="1200" dirty="0">
                <a:solidFill>
                  <a:schemeClr val="tx1"/>
                </a:solidFill>
              </a:rPr>
              <a:t> oink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an </a:t>
            </a:r>
            <a:r>
              <a:rPr lang="en-US" sz="1200" dirty="0" err="1">
                <a:solidFill>
                  <a:schemeClr val="tx1"/>
                </a:solidFill>
              </a:rPr>
              <a:t>oinky</a:t>
            </a:r>
            <a:r>
              <a:rPr lang="en-US" sz="1200" dirty="0">
                <a:solidFill>
                  <a:schemeClr val="tx1"/>
                </a:solidFill>
              </a:rPr>
              <a:t> oink there</a:t>
            </a:r>
          </a:p>
          <a:p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3926A-3847-D34B-833F-B9DD9CFDA876}"/>
              </a:ext>
            </a:extLst>
          </p:cNvPr>
          <p:cNvSpPr txBox="1"/>
          <p:nvPr/>
        </p:nvSpPr>
        <p:spPr>
          <a:xfrm>
            <a:off x="581363" y="4716433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 Branch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836C2-4919-D044-9506-B8DEE0B5BA67}"/>
              </a:ext>
            </a:extLst>
          </p:cNvPr>
          <p:cNvSpPr txBox="1"/>
          <p:nvPr/>
        </p:nvSpPr>
        <p:spPr>
          <a:xfrm>
            <a:off x="6086510" y="4699312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Branch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8DF0E-46CD-5440-BFBF-AD80412F7BC1}"/>
              </a:ext>
            </a:extLst>
          </p:cNvPr>
          <p:cNvSpPr txBox="1"/>
          <p:nvPr/>
        </p:nvSpPr>
        <p:spPr>
          <a:xfrm>
            <a:off x="2755552" y="4716433"/>
            <a:ext cx="287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Best Common Ancestor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1B295-5CB7-900D-9A44-80FEF5E7E31F}"/>
              </a:ext>
            </a:extLst>
          </p:cNvPr>
          <p:cNvSpPr txBox="1"/>
          <p:nvPr/>
        </p:nvSpPr>
        <p:spPr>
          <a:xfrm rot="21141175">
            <a:off x="116868" y="1001624"/>
            <a:ext cx="2558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What changes have occurred here?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01AF34-326B-8044-2F00-2EC5AEE97566}"/>
              </a:ext>
            </a:extLst>
          </p:cNvPr>
          <p:cNvSpPr txBox="1"/>
          <p:nvPr/>
        </p:nvSpPr>
        <p:spPr>
          <a:xfrm rot="21345957">
            <a:off x="5850458" y="476560"/>
            <a:ext cx="2179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What makes these </a:t>
            </a:r>
            <a:r>
              <a:rPr lang="en-US" sz="2400" b="1" dirty="0">
                <a:solidFill>
                  <a:srgbClr val="0070C0"/>
                </a:solidFill>
                <a:latin typeface="Segoe Print" panose="02000800000000000000" pitchFamily="2" charset="0"/>
              </a:rPr>
              <a:t>conflicting</a:t>
            </a:r>
            <a:r>
              <a:rPr lang="en-US" sz="2400" dirty="0">
                <a:latin typeface="Segoe Print" panose="02000800000000000000" pitchFamily="2" charset="0"/>
              </a:rPr>
              <a:t> changes?</a:t>
            </a:r>
          </a:p>
        </p:txBody>
      </p:sp>
    </p:spTree>
    <p:extLst>
      <p:ext uri="{BB962C8B-B14F-4D97-AF65-F5344CB8AC3E}">
        <p14:creationId xmlns:p14="http://schemas.microsoft.com/office/powerpoint/2010/main" val="21408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04F97-669C-5447-9800-ED2756A5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33" y="797900"/>
            <a:ext cx="3521676" cy="189903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B378BA-1C2D-AE4C-9763-3E698BA090DA}"/>
              </a:ext>
            </a:extLst>
          </p:cNvPr>
          <p:cNvSpPr/>
          <p:nvPr/>
        </p:nvSpPr>
        <p:spPr>
          <a:xfrm>
            <a:off x="5655493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6CD7BC-A2AB-E846-BE85-68696869CE09}"/>
              </a:ext>
            </a:extLst>
          </p:cNvPr>
          <p:cNvSpPr/>
          <p:nvPr/>
        </p:nvSpPr>
        <p:spPr>
          <a:xfrm>
            <a:off x="2984672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C1366E-17DC-014A-8179-073B615BDE1A}"/>
              </a:ext>
            </a:extLst>
          </p:cNvPr>
          <p:cNvSpPr/>
          <p:nvPr/>
        </p:nvSpPr>
        <p:spPr>
          <a:xfrm>
            <a:off x="326855" y="2409568"/>
            <a:ext cx="2416785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Merge Conflicts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9C58BA2-181C-4C4C-9011-B0F2E0D9331D}"/>
              </a:ext>
            </a:extLst>
          </p:cNvPr>
          <p:cNvSpPr/>
          <p:nvPr/>
        </p:nvSpPr>
        <p:spPr>
          <a:xfrm>
            <a:off x="3985011" y="2508418"/>
            <a:ext cx="420130" cy="420130"/>
          </a:xfrm>
          <a:prstGeom prst="ellipse">
            <a:avLst/>
          </a:prstGeom>
          <a:solidFill>
            <a:srgbClr val="00B05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A1A30A-A6E8-2344-B2C0-51B18D085111}"/>
              </a:ext>
            </a:extLst>
          </p:cNvPr>
          <p:cNvSpPr/>
          <p:nvPr/>
        </p:nvSpPr>
        <p:spPr>
          <a:xfrm>
            <a:off x="1346886" y="2508418"/>
            <a:ext cx="420130" cy="420130"/>
          </a:xfrm>
          <a:prstGeom prst="ellipse">
            <a:avLst/>
          </a:prstGeom>
          <a:solidFill>
            <a:srgbClr val="00B0F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4787C7-4E67-4A40-95B2-95723325AB08}"/>
              </a:ext>
            </a:extLst>
          </p:cNvPr>
          <p:cNvSpPr/>
          <p:nvPr/>
        </p:nvSpPr>
        <p:spPr>
          <a:xfrm>
            <a:off x="6688528" y="2508418"/>
            <a:ext cx="420130" cy="420130"/>
          </a:xfrm>
          <a:prstGeom prst="ellipse">
            <a:avLst/>
          </a:prstGeom>
          <a:solidFill>
            <a:srgbClr val="FF85FF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DA7A4B-A7B7-4E4A-B210-1B63DE7355F9}"/>
              </a:ext>
            </a:extLst>
          </p:cNvPr>
          <p:cNvSpPr txBox="1"/>
          <p:nvPr/>
        </p:nvSpPr>
        <p:spPr>
          <a:xfrm>
            <a:off x="374285" y="2922575"/>
            <a:ext cx="2521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cow</a:t>
            </a:r>
          </a:p>
          <a:p>
            <a:r>
              <a:rPr lang="en-US" sz="1200" dirty="0"/>
              <a:t>With a moo moo here</a:t>
            </a:r>
          </a:p>
          <a:p>
            <a:r>
              <a:rPr lang="en-US" sz="1200" dirty="0"/>
              <a:t>And a moo moo there</a:t>
            </a:r>
          </a:p>
          <a:p>
            <a:endParaRPr lang="en-US" sz="1200" dirty="0"/>
          </a:p>
          <a:p>
            <a:r>
              <a:rPr lang="en-US" sz="1200" dirty="0"/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And on that farm, he had a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pig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With a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oink oink</a:t>
            </a:r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 here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And a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oink oink </a:t>
            </a:r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there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55416-FF45-3346-80E9-7955F18E2362}"/>
              </a:ext>
            </a:extLst>
          </p:cNvPr>
          <p:cNvSpPr txBox="1"/>
          <p:nvPr/>
        </p:nvSpPr>
        <p:spPr>
          <a:xfrm>
            <a:off x="3041081" y="29225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cow</a:t>
            </a:r>
          </a:p>
          <a:p>
            <a:r>
              <a:rPr lang="en-US" sz="1200" dirty="0"/>
              <a:t>With a moo moo here</a:t>
            </a:r>
          </a:p>
          <a:p>
            <a:r>
              <a:rPr lang="en-US" sz="1200" dirty="0"/>
              <a:t>And a moo moo there</a:t>
            </a:r>
          </a:p>
          <a:p>
            <a:endParaRPr lang="en-US" sz="1200" dirty="0"/>
          </a:p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duck</a:t>
            </a:r>
          </a:p>
          <a:p>
            <a:r>
              <a:rPr lang="en-US" sz="1200" dirty="0"/>
              <a:t>With a quack quack here</a:t>
            </a:r>
          </a:p>
          <a:p>
            <a:r>
              <a:rPr lang="en-US" sz="1200" dirty="0"/>
              <a:t>And a quack quack there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91CD6-1F35-A940-A901-61156998E013}"/>
              </a:ext>
            </a:extLst>
          </p:cNvPr>
          <p:cNvSpPr txBox="1"/>
          <p:nvPr/>
        </p:nvSpPr>
        <p:spPr>
          <a:xfrm>
            <a:off x="5711903" y="2936850"/>
            <a:ext cx="2445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cow</a:t>
            </a:r>
          </a:p>
          <a:p>
            <a:r>
              <a:rPr lang="en-US" sz="1200" dirty="0"/>
              <a:t>With a moo moo here</a:t>
            </a:r>
          </a:p>
          <a:p>
            <a:r>
              <a:rPr lang="en-US" sz="1200" dirty="0"/>
              <a:t>And a moo moo there</a:t>
            </a:r>
          </a:p>
          <a:p>
            <a:endParaRPr lang="en-US" sz="1200" dirty="0"/>
          </a:p>
          <a:p>
            <a:r>
              <a:rPr lang="en-US" sz="1200" dirty="0"/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And on that farm, he had a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piglet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With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an </a:t>
            </a:r>
            <a:r>
              <a:rPr lang="en-US" sz="1200" u="sng" dirty="0" err="1">
                <a:solidFill>
                  <a:schemeClr val="tx1"/>
                </a:solidFill>
                <a:highlight>
                  <a:srgbClr val="FF0000"/>
                </a:highlight>
              </a:rPr>
              <a:t>oinky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 oink</a:t>
            </a:r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 here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And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an </a:t>
            </a:r>
            <a:r>
              <a:rPr lang="en-US" sz="1200" u="sng" dirty="0" err="1">
                <a:solidFill>
                  <a:schemeClr val="tx1"/>
                </a:solidFill>
                <a:highlight>
                  <a:srgbClr val="FF0000"/>
                </a:highlight>
              </a:rPr>
              <a:t>oinky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 oink</a:t>
            </a:r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 there</a:t>
            </a:r>
          </a:p>
          <a:p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7B3AB2-AC4D-7E44-9AD8-93FB058A257F}"/>
              </a:ext>
            </a:extLst>
          </p:cNvPr>
          <p:cNvSpPr txBox="1"/>
          <p:nvPr/>
        </p:nvSpPr>
        <p:spPr>
          <a:xfrm rot="21141175">
            <a:off x="-117213" y="1055135"/>
            <a:ext cx="2784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Segoe Print" panose="02000800000000000000" pitchFamily="2" charset="0"/>
              </a:rPr>
              <a:t>Conflicting changes </a:t>
            </a:r>
            <a:r>
              <a:rPr lang="en-US" sz="2400" b="1" dirty="0">
                <a:solidFill>
                  <a:schemeClr val="tx1"/>
                </a:solidFill>
                <a:latin typeface="Segoe Print" panose="02000800000000000000" pitchFamily="2" charset="0"/>
              </a:rPr>
              <a:t>create</a:t>
            </a:r>
            <a:r>
              <a:rPr lang="en-US" sz="2400" b="1" dirty="0">
                <a:solidFill>
                  <a:srgbClr val="0070C0"/>
                </a:solidFill>
                <a:latin typeface="Segoe Print" panose="02000800000000000000" pitchFamily="2" charset="0"/>
              </a:rPr>
              <a:t> Merge Conflicts</a:t>
            </a:r>
            <a:endParaRPr lang="en-US" sz="2400" dirty="0">
              <a:solidFill>
                <a:schemeClr val="tx1"/>
              </a:solidFill>
              <a:latin typeface="Segoe Print" panose="02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33926A-3847-D34B-833F-B9DD9CFDA876}"/>
              </a:ext>
            </a:extLst>
          </p:cNvPr>
          <p:cNvSpPr txBox="1"/>
          <p:nvPr/>
        </p:nvSpPr>
        <p:spPr>
          <a:xfrm>
            <a:off x="581363" y="4716433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 Branch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836C2-4919-D044-9506-B8DEE0B5BA67}"/>
              </a:ext>
            </a:extLst>
          </p:cNvPr>
          <p:cNvSpPr txBox="1"/>
          <p:nvPr/>
        </p:nvSpPr>
        <p:spPr>
          <a:xfrm>
            <a:off x="6086510" y="4699312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Branch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58DF0E-46CD-5440-BFBF-AD80412F7BC1}"/>
              </a:ext>
            </a:extLst>
          </p:cNvPr>
          <p:cNvSpPr txBox="1"/>
          <p:nvPr/>
        </p:nvSpPr>
        <p:spPr>
          <a:xfrm>
            <a:off x="2755552" y="4716433"/>
            <a:ext cx="287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Best Common Ancestor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006BB2-E13D-9756-3A0A-AB41528D577C}"/>
              </a:ext>
            </a:extLst>
          </p:cNvPr>
          <p:cNvSpPr txBox="1"/>
          <p:nvPr/>
        </p:nvSpPr>
        <p:spPr>
          <a:xfrm rot="21141175">
            <a:off x="5730493" y="325631"/>
            <a:ext cx="2308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Segoe Print" panose="02000800000000000000" pitchFamily="2" charset="0"/>
              </a:rPr>
              <a:t>Merge Conflicts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Segoe Print" panose="02000800000000000000" pitchFamily="2" charset="0"/>
              </a:rPr>
              <a:t>must be resolved manually.</a:t>
            </a:r>
            <a:endParaRPr lang="en-US" sz="2400" dirty="0">
              <a:solidFill>
                <a:schemeClr val="tx1"/>
              </a:solidFill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0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6CD7BC-A2AB-E846-BE85-68696869CE09}"/>
              </a:ext>
            </a:extLst>
          </p:cNvPr>
          <p:cNvSpPr/>
          <p:nvPr/>
        </p:nvSpPr>
        <p:spPr>
          <a:xfrm>
            <a:off x="2984672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-167550"/>
            <a:ext cx="7830662" cy="857400"/>
          </a:xfrm>
        </p:spPr>
        <p:txBody>
          <a:bodyPr/>
          <a:lstStyle/>
          <a:p>
            <a:r>
              <a:rPr lang="en-US" sz="3200" i="1" dirty="0"/>
              <a:t>Practice: Identifying Changes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9C58BA2-181C-4C4C-9011-B0F2E0D9331D}"/>
              </a:ext>
            </a:extLst>
          </p:cNvPr>
          <p:cNvSpPr/>
          <p:nvPr/>
        </p:nvSpPr>
        <p:spPr>
          <a:xfrm>
            <a:off x="3985011" y="2508418"/>
            <a:ext cx="420130" cy="420130"/>
          </a:xfrm>
          <a:prstGeom prst="ellipse">
            <a:avLst/>
          </a:prstGeom>
          <a:solidFill>
            <a:srgbClr val="7030A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55416-FF45-3346-80E9-7955F18E2362}"/>
              </a:ext>
            </a:extLst>
          </p:cNvPr>
          <p:cNvSpPr txBox="1"/>
          <p:nvPr/>
        </p:nvSpPr>
        <p:spPr>
          <a:xfrm>
            <a:off x="3041081" y="2970715"/>
            <a:ext cx="237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x = [ 1, 5, 3, 9, 2 ]</a:t>
            </a:r>
          </a:p>
          <a:p>
            <a:r>
              <a:rPr lang="en-US" dirty="0">
                <a:solidFill>
                  <a:schemeClr val="tx1"/>
                </a:solidFill>
              </a:rPr>
              <a:t>m = x[0]</a:t>
            </a:r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n in x:</a:t>
            </a:r>
          </a:p>
          <a:p>
            <a:r>
              <a:rPr lang="en-US" dirty="0">
                <a:solidFill>
                  <a:schemeClr val="tx1"/>
                </a:solidFill>
              </a:rPr>
              <a:t>  if n &gt;= m:</a:t>
            </a:r>
          </a:p>
          <a:p>
            <a:r>
              <a:rPr lang="en-US" dirty="0">
                <a:solidFill>
                  <a:schemeClr val="tx1"/>
                </a:solidFill>
              </a:rPr>
              <a:t>    m = n</a:t>
            </a:r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print 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F35887-CA98-B6EC-0CA3-02F29226E8A4}"/>
              </a:ext>
            </a:extLst>
          </p:cNvPr>
          <p:cNvGrpSpPr/>
          <p:nvPr/>
        </p:nvGrpSpPr>
        <p:grpSpPr>
          <a:xfrm>
            <a:off x="326855" y="2409568"/>
            <a:ext cx="2444385" cy="2706975"/>
            <a:chOff x="326855" y="2409568"/>
            <a:chExt cx="2444385" cy="270697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DC1366E-17DC-014A-8179-073B615BDE1A}"/>
                </a:ext>
              </a:extLst>
            </p:cNvPr>
            <p:cNvSpPr/>
            <p:nvPr/>
          </p:nvSpPr>
          <p:spPr>
            <a:xfrm>
              <a:off x="326855" y="2409568"/>
              <a:ext cx="2420809" cy="2310070"/>
            </a:xfrm>
            <a:prstGeom prst="roundRect">
              <a:avLst>
                <a:gd name="adj" fmla="val 9521"/>
              </a:avLst>
            </a:prstGeom>
            <a:solidFill>
              <a:srgbClr val="FFFF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A1A30A-A6E8-2344-B2C0-51B18D085111}"/>
                </a:ext>
              </a:extLst>
            </p:cNvPr>
            <p:cNvSpPr/>
            <p:nvPr/>
          </p:nvSpPr>
          <p:spPr>
            <a:xfrm>
              <a:off x="1346886" y="2508418"/>
              <a:ext cx="420130" cy="420130"/>
            </a:xfrm>
            <a:prstGeom prst="ellipse">
              <a:avLst/>
            </a:prstGeom>
            <a:solidFill>
              <a:srgbClr val="FFC000"/>
            </a:solidFill>
            <a:ln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DA7A4B-A7B7-4E4A-B210-1B63DE7355F9}"/>
                </a:ext>
              </a:extLst>
            </p:cNvPr>
            <p:cNvSpPr txBox="1"/>
            <p:nvPr/>
          </p:nvSpPr>
          <p:spPr>
            <a:xfrm>
              <a:off x="397861" y="2947632"/>
              <a:ext cx="2373379" cy="1677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x = [ 1, 5, 3, 9, 2 ]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max = x[0]</a:t>
              </a:r>
              <a:endParaRPr lang="en-US" sz="800" dirty="0">
                <a:solidFill>
                  <a:schemeClr val="tx1"/>
                </a:solidFill>
              </a:endParaRPr>
            </a:p>
            <a:p>
              <a:endParaRPr lang="en-US" sz="800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for n in x: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if n &gt;= max: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 max = n</a:t>
              </a:r>
              <a:endParaRPr lang="en-US" sz="800" dirty="0">
                <a:solidFill>
                  <a:schemeClr val="tx1"/>
                </a:solidFill>
              </a:endParaRPr>
            </a:p>
            <a:p>
              <a:endParaRPr lang="en-US" sz="800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print max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994BBF-4388-6F44-A7BC-B4B9DBD7E445}"/>
                </a:ext>
              </a:extLst>
            </p:cNvPr>
            <p:cNvSpPr txBox="1"/>
            <p:nvPr/>
          </p:nvSpPr>
          <p:spPr>
            <a:xfrm>
              <a:off x="581363" y="4716433"/>
              <a:ext cx="1951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Feature Branch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D3D2AB3-6069-B740-A7E8-339DFC1123D5}"/>
              </a:ext>
            </a:extLst>
          </p:cNvPr>
          <p:cNvSpPr txBox="1"/>
          <p:nvPr/>
        </p:nvSpPr>
        <p:spPr>
          <a:xfrm>
            <a:off x="2755552" y="4716433"/>
            <a:ext cx="287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Best Common Ancestor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B896D7-1471-24FC-0920-237A817F336F}"/>
              </a:ext>
            </a:extLst>
          </p:cNvPr>
          <p:cNvGrpSpPr/>
          <p:nvPr/>
        </p:nvGrpSpPr>
        <p:grpSpPr>
          <a:xfrm>
            <a:off x="5655493" y="2409568"/>
            <a:ext cx="2444385" cy="2689854"/>
            <a:chOff x="5655493" y="2409568"/>
            <a:chExt cx="2444385" cy="2689854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0B378BA-1C2D-AE4C-9763-3E698BA090DA}"/>
                </a:ext>
              </a:extLst>
            </p:cNvPr>
            <p:cNvSpPr/>
            <p:nvPr/>
          </p:nvSpPr>
          <p:spPr>
            <a:xfrm>
              <a:off x="5655493" y="2409568"/>
              <a:ext cx="2420809" cy="2310070"/>
            </a:xfrm>
            <a:prstGeom prst="roundRect">
              <a:avLst>
                <a:gd name="adj" fmla="val 9521"/>
              </a:avLst>
            </a:prstGeom>
            <a:solidFill>
              <a:srgbClr val="FFFF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44787C7-4E67-4A40-95B2-95723325AB08}"/>
                </a:ext>
              </a:extLst>
            </p:cNvPr>
            <p:cNvSpPr/>
            <p:nvPr/>
          </p:nvSpPr>
          <p:spPr>
            <a:xfrm>
              <a:off x="6688528" y="2508418"/>
              <a:ext cx="420130" cy="420130"/>
            </a:xfrm>
            <a:prstGeom prst="ellipse">
              <a:avLst/>
            </a:prstGeom>
            <a:solidFill>
              <a:srgbClr val="92D050"/>
            </a:solidFill>
            <a:ln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D91CD6-1F35-A940-A901-61156998E013}"/>
                </a:ext>
              </a:extLst>
            </p:cNvPr>
            <p:cNvSpPr txBox="1"/>
            <p:nvPr/>
          </p:nvSpPr>
          <p:spPr>
            <a:xfrm>
              <a:off x="5726499" y="2970715"/>
              <a:ext cx="237337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x = [ 1, 5, 3, 9, 2 ]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m = x[0]</a:t>
              </a:r>
              <a:endParaRPr lang="en-US" sz="800" dirty="0">
                <a:solidFill>
                  <a:schemeClr val="tx1"/>
                </a:solidFill>
              </a:endParaRPr>
            </a:p>
            <a:p>
              <a:endParaRPr lang="en-US" sz="800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for n in range(1:length(x)):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if x[n] &gt; m: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    m = x[n]</a:t>
              </a:r>
              <a:endParaRPr lang="en-US" sz="800" dirty="0">
                <a:solidFill>
                  <a:schemeClr val="tx1"/>
                </a:solidFill>
              </a:endParaRPr>
            </a:p>
            <a:p>
              <a:endParaRPr lang="en-US" sz="800" dirty="0">
                <a:solidFill>
                  <a:schemeClr val="tx1"/>
                </a:solidFill>
              </a:endParaRPr>
            </a:p>
            <a:p>
              <a:r>
                <a:rPr lang="en-US" dirty="0">
                  <a:solidFill>
                    <a:schemeClr val="tx1"/>
                  </a:solidFill>
                </a:rPr>
                <a:t>print 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4988D7-D41F-1546-8CC4-DA45357608DA}"/>
                </a:ext>
              </a:extLst>
            </p:cNvPr>
            <p:cNvSpPr txBox="1"/>
            <p:nvPr/>
          </p:nvSpPr>
          <p:spPr>
            <a:xfrm>
              <a:off x="6086510" y="4699312"/>
              <a:ext cx="1624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Main Branch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B6214E-D1D2-0120-F4A2-036782AFB68F}"/>
              </a:ext>
            </a:extLst>
          </p:cNvPr>
          <p:cNvSpPr txBox="1"/>
          <p:nvPr/>
        </p:nvSpPr>
        <p:spPr>
          <a:xfrm>
            <a:off x="2559111" y="707277"/>
            <a:ext cx="3269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Identify the conflicting and non-conflicting changes.</a:t>
            </a:r>
          </a:p>
        </p:txBody>
      </p:sp>
    </p:spTree>
    <p:extLst>
      <p:ext uri="{BB962C8B-B14F-4D97-AF65-F5344CB8AC3E}">
        <p14:creationId xmlns:p14="http://schemas.microsoft.com/office/powerpoint/2010/main" val="355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B378BA-1C2D-AE4C-9763-3E698BA090DA}"/>
              </a:ext>
            </a:extLst>
          </p:cNvPr>
          <p:cNvSpPr/>
          <p:nvPr/>
        </p:nvSpPr>
        <p:spPr>
          <a:xfrm>
            <a:off x="5655493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6CD7BC-A2AB-E846-BE85-68696869CE09}"/>
              </a:ext>
            </a:extLst>
          </p:cNvPr>
          <p:cNvSpPr/>
          <p:nvPr/>
        </p:nvSpPr>
        <p:spPr>
          <a:xfrm>
            <a:off x="2984672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C1366E-17DC-014A-8179-073B615BDE1A}"/>
              </a:ext>
            </a:extLst>
          </p:cNvPr>
          <p:cNvSpPr/>
          <p:nvPr/>
        </p:nvSpPr>
        <p:spPr>
          <a:xfrm>
            <a:off x="326855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-167550"/>
            <a:ext cx="7830662" cy="857400"/>
          </a:xfrm>
        </p:spPr>
        <p:txBody>
          <a:bodyPr/>
          <a:lstStyle/>
          <a:p>
            <a:r>
              <a:rPr lang="en-US" sz="3200" i="1" dirty="0"/>
              <a:t>Practice: Identifying Changes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A1A30A-A6E8-2344-B2C0-51B18D085111}"/>
              </a:ext>
            </a:extLst>
          </p:cNvPr>
          <p:cNvSpPr/>
          <p:nvPr/>
        </p:nvSpPr>
        <p:spPr>
          <a:xfrm>
            <a:off x="1346886" y="2508418"/>
            <a:ext cx="420130" cy="420130"/>
          </a:xfrm>
          <a:prstGeom prst="ellipse">
            <a:avLst/>
          </a:prstGeom>
          <a:solidFill>
            <a:srgbClr val="FFC00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4787C7-4E67-4A40-95B2-95723325AB08}"/>
              </a:ext>
            </a:extLst>
          </p:cNvPr>
          <p:cNvSpPr/>
          <p:nvPr/>
        </p:nvSpPr>
        <p:spPr>
          <a:xfrm>
            <a:off x="6688528" y="2508418"/>
            <a:ext cx="420130" cy="420130"/>
          </a:xfrm>
          <a:prstGeom prst="ellipse">
            <a:avLst/>
          </a:prstGeom>
          <a:solidFill>
            <a:srgbClr val="92D05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DA7A4B-A7B7-4E4A-B210-1B63DE7355F9}"/>
              </a:ext>
            </a:extLst>
          </p:cNvPr>
          <p:cNvSpPr txBox="1"/>
          <p:nvPr/>
        </p:nvSpPr>
        <p:spPr>
          <a:xfrm>
            <a:off x="397861" y="2947632"/>
            <a:ext cx="2373379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x = [ 1, 5, 3, 9, 2 ]</a:t>
            </a:r>
          </a:p>
          <a:p>
            <a:r>
              <a:rPr lang="en-US" u="sng" dirty="0">
                <a:solidFill>
                  <a:schemeClr val="tx1"/>
                </a:solidFill>
                <a:highlight>
                  <a:srgbClr val="00FFFF"/>
                </a:highlight>
              </a:rPr>
              <a:t>max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 = x[0]</a:t>
            </a:r>
            <a:endParaRPr lang="en-US" sz="800" dirty="0">
              <a:solidFill>
                <a:schemeClr val="tx1"/>
              </a:solidFill>
              <a:highlight>
                <a:srgbClr val="00FFFF"/>
              </a:highlight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n in x: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  if n &gt;= </a:t>
            </a:r>
            <a:r>
              <a:rPr lang="en-US" u="sng" dirty="0">
                <a:solidFill>
                  <a:schemeClr val="tx1"/>
                </a:solidFill>
                <a:highlight>
                  <a:srgbClr val="FF0000"/>
                </a:highlight>
              </a:rPr>
              <a:t>max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    </a:t>
            </a:r>
            <a:r>
              <a:rPr lang="en-US" u="sng" dirty="0">
                <a:solidFill>
                  <a:schemeClr val="tx1"/>
                </a:solidFill>
                <a:highlight>
                  <a:srgbClr val="FF0000"/>
                </a:highlight>
              </a:rPr>
              <a:t>max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 = n</a:t>
            </a:r>
            <a:endParaRPr lang="en-US" sz="8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print </a:t>
            </a:r>
            <a:r>
              <a:rPr lang="en-US" u="sng" dirty="0">
                <a:solidFill>
                  <a:schemeClr val="tx1"/>
                </a:solidFill>
                <a:highlight>
                  <a:srgbClr val="00FFFF"/>
                </a:highlight>
              </a:rPr>
              <a:t>max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9C58BA2-181C-4C4C-9011-B0F2E0D9331D}"/>
              </a:ext>
            </a:extLst>
          </p:cNvPr>
          <p:cNvSpPr/>
          <p:nvPr/>
        </p:nvSpPr>
        <p:spPr>
          <a:xfrm>
            <a:off x="3985011" y="2508418"/>
            <a:ext cx="420130" cy="420130"/>
          </a:xfrm>
          <a:prstGeom prst="ellipse">
            <a:avLst/>
          </a:prstGeom>
          <a:solidFill>
            <a:srgbClr val="7030A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55416-FF45-3346-80E9-7955F18E2362}"/>
              </a:ext>
            </a:extLst>
          </p:cNvPr>
          <p:cNvSpPr txBox="1"/>
          <p:nvPr/>
        </p:nvSpPr>
        <p:spPr>
          <a:xfrm>
            <a:off x="3041081" y="2970715"/>
            <a:ext cx="237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x = [ 1, 5, 3, 9, 2 ]</a:t>
            </a:r>
          </a:p>
          <a:p>
            <a:r>
              <a:rPr lang="en-US" dirty="0">
                <a:solidFill>
                  <a:schemeClr val="tx1"/>
                </a:solidFill>
              </a:rPr>
              <a:t>m = x[0]</a:t>
            </a:r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n in x:</a:t>
            </a:r>
          </a:p>
          <a:p>
            <a:r>
              <a:rPr lang="en-US" dirty="0">
                <a:solidFill>
                  <a:schemeClr val="tx1"/>
                </a:solidFill>
              </a:rPr>
              <a:t>  if n &gt;= m:</a:t>
            </a:r>
          </a:p>
          <a:p>
            <a:r>
              <a:rPr lang="en-US" dirty="0">
                <a:solidFill>
                  <a:schemeClr val="tx1"/>
                </a:solidFill>
              </a:rPr>
              <a:t>    m = n</a:t>
            </a:r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print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91CD6-1F35-A940-A901-61156998E013}"/>
              </a:ext>
            </a:extLst>
          </p:cNvPr>
          <p:cNvSpPr txBox="1"/>
          <p:nvPr/>
        </p:nvSpPr>
        <p:spPr>
          <a:xfrm>
            <a:off x="5726499" y="2970715"/>
            <a:ext cx="23733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x = [ 1, 5, 3, 9, 2 ]</a:t>
            </a:r>
          </a:p>
          <a:p>
            <a:r>
              <a:rPr lang="en-US" dirty="0">
                <a:solidFill>
                  <a:schemeClr val="tx1"/>
                </a:solidFill>
              </a:rPr>
              <a:t>m = x[0]</a:t>
            </a:r>
            <a:endParaRPr lang="en-US" sz="8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for n in </a:t>
            </a:r>
            <a:r>
              <a:rPr lang="en-US" u="sng" dirty="0">
                <a:solidFill>
                  <a:schemeClr val="tx1"/>
                </a:solidFill>
                <a:highlight>
                  <a:srgbClr val="00FFFF"/>
                </a:highlight>
              </a:rPr>
              <a:t>range(1:length(x))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  if </a:t>
            </a:r>
            <a:r>
              <a:rPr lang="en-US" u="sng" dirty="0">
                <a:solidFill>
                  <a:schemeClr val="tx1"/>
                </a:solidFill>
                <a:highlight>
                  <a:srgbClr val="FF0000"/>
                </a:highlight>
              </a:rPr>
              <a:t>x[n] &gt; m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    m = </a:t>
            </a:r>
            <a:r>
              <a:rPr lang="en-US" u="sng" dirty="0">
                <a:solidFill>
                  <a:schemeClr val="tx1"/>
                </a:solidFill>
                <a:highlight>
                  <a:srgbClr val="FF0000"/>
                </a:highlight>
              </a:rPr>
              <a:t>x[n]</a:t>
            </a:r>
            <a:endParaRPr lang="en-US" sz="800" u="sng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print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94BBF-4388-6F44-A7BC-B4B9DBD7E445}"/>
              </a:ext>
            </a:extLst>
          </p:cNvPr>
          <p:cNvSpPr txBox="1"/>
          <p:nvPr/>
        </p:nvSpPr>
        <p:spPr>
          <a:xfrm>
            <a:off x="581363" y="4716433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 Branch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3D2AB3-6069-B740-A7E8-339DFC1123D5}"/>
              </a:ext>
            </a:extLst>
          </p:cNvPr>
          <p:cNvSpPr txBox="1"/>
          <p:nvPr/>
        </p:nvSpPr>
        <p:spPr>
          <a:xfrm>
            <a:off x="2755552" y="4716433"/>
            <a:ext cx="287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Best Common Ancestor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4988D7-D41F-1546-8CC4-DA45357608DA}"/>
              </a:ext>
            </a:extLst>
          </p:cNvPr>
          <p:cNvSpPr txBox="1"/>
          <p:nvPr/>
        </p:nvSpPr>
        <p:spPr>
          <a:xfrm>
            <a:off x="6086510" y="4699312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Branch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B6214E-D1D2-0120-F4A2-036782AFB68F}"/>
              </a:ext>
            </a:extLst>
          </p:cNvPr>
          <p:cNvSpPr txBox="1"/>
          <p:nvPr/>
        </p:nvSpPr>
        <p:spPr>
          <a:xfrm>
            <a:off x="2559111" y="707277"/>
            <a:ext cx="3269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Identify the conflicting and non-conflicting changes.</a:t>
            </a:r>
          </a:p>
        </p:txBody>
      </p:sp>
    </p:spTree>
    <p:extLst>
      <p:ext uri="{BB962C8B-B14F-4D97-AF65-F5344CB8AC3E}">
        <p14:creationId xmlns:p14="http://schemas.microsoft.com/office/powerpoint/2010/main" val="1362302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Synch with Upstream Main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53AEA-D3D6-5044-A0E4-3CD8FCC7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8F5435-B2AA-DF4E-ACA1-831848D32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600" y="508000"/>
            <a:ext cx="2062532" cy="114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F7B61E-0C38-074A-B8AE-ED73DDB46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68" y="2037862"/>
            <a:ext cx="2111285" cy="1067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02FD25-FB13-694E-A85B-6C231F50818A}"/>
              </a:ext>
            </a:extLst>
          </p:cNvPr>
          <p:cNvSpPr txBox="1"/>
          <p:nvPr/>
        </p:nvSpPr>
        <p:spPr>
          <a:xfrm rot="20843728">
            <a:off x="62833" y="1303704"/>
            <a:ext cx="314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egoe Print" panose="02000800000000000000" pitchFamily="2" charset="0"/>
              </a:rPr>
              <a:t>1.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switch</a:t>
            </a:r>
            <a:r>
              <a:rPr lang="en-US" sz="1800" dirty="0">
                <a:latin typeface="Segoe Print" panose="02000800000000000000" pitchFamily="2" charset="0"/>
              </a:rPr>
              <a:t> to main</a:t>
            </a:r>
            <a:endParaRPr lang="en-US" sz="1800" dirty="0">
              <a:solidFill>
                <a:schemeClr val="tx1"/>
              </a:solidFill>
              <a:latin typeface="Segoe Print" panose="02000800000000000000" pitchFamily="2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Segoe Print" panose="02000800000000000000" pitchFamily="2" charset="0"/>
              </a:rPr>
              <a:t>2.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pull</a:t>
            </a:r>
            <a:r>
              <a:rPr lang="en-US" sz="1800" dirty="0">
                <a:latin typeface="Segoe Print" panose="02000800000000000000" pitchFamily="2" charset="0"/>
              </a:rPr>
              <a:t> from upstream</a:t>
            </a:r>
          </a:p>
          <a:p>
            <a:r>
              <a:rPr lang="en-US" sz="1800" dirty="0">
                <a:solidFill>
                  <a:schemeClr val="tx1"/>
                </a:solidFill>
                <a:latin typeface="Segoe Print" panose="02000800000000000000" pitchFamily="2" charset="0"/>
              </a:rPr>
              <a:t>3.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push</a:t>
            </a:r>
            <a:r>
              <a:rPr lang="en-US" sz="1800" dirty="0">
                <a:latin typeface="Segoe Print" panose="02000800000000000000" pitchFamily="2" charset="0"/>
              </a:rPr>
              <a:t> to origin</a:t>
            </a:r>
          </a:p>
        </p:txBody>
      </p:sp>
    </p:spTree>
    <p:extLst>
      <p:ext uri="{BB962C8B-B14F-4D97-AF65-F5344CB8AC3E}">
        <p14:creationId xmlns:p14="http://schemas.microsoft.com/office/powerpoint/2010/main" val="238234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Resolving a Merge Conflict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71685-0DBF-3F42-A9BD-0461BB219591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1606378" y="1606374"/>
            <a:ext cx="155901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4A1A78A-A6B3-5447-8190-2C40C3CABDC8}"/>
              </a:ext>
            </a:extLst>
          </p:cNvPr>
          <p:cNvSpPr/>
          <p:nvPr/>
        </p:nvSpPr>
        <p:spPr>
          <a:xfrm>
            <a:off x="1470454" y="1470450"/>
            <a:ext cx="271848" cy="2718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341134-7A86-254D-BE48-C4EF4825E021}"/>
              </a:ext>
            </a:extLst>
          </p:cNvPr>
          <p:cNvSpPr/>
          <p:nvPr/>
        </p:nvSpPr>
        <p:spPr>
          <a:xfrm>
            <a:off x="2438400" y="1470450"/>
            <a:ext cx="271848" cy="271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B0A9EB-FB2C-E549-AD70-B965F1106739}"/>
              </a:ext>
            </a:extLst>
          </p:cNvPr>
          <p:cNvSpPr/>
          <p:nvPr/>
        </p:nvSpPr>
        <p:spPr>
          <a:xfrm>
            <a:off x="2893540" y="1470450"/>
            <a:ext cx="271848" cy="2718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A1ECA-4DBF-F74C-B25B-E10C0B854A03}"/>
              </a:ext>
            </a:extLst>
          </p:cNvPr>
          <p:cNvSpPr txBox="1"/>
          <p:nvPr/>
        </p:nvSpPr>
        <p:spPr>
          <a:xfrm>
            <a:off x="867108" y="1077715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9B8A6E-1F8B-1F48-9549-FB2A81C1AAE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365963" y="1208520"/>
            <a:ext cx="3294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626DB-A151-CB47-AFF0-AC361D44F062}"/>
              </a:ext>
            </a:extLst>
          </p:cNvPr>
          <p:cNvSpPr txBox="1"/>
          <p:nvPr/>
        </p:nvSpPr>
        <p:spPr>
          <a:xfrm>
            <a:off x="549373" y="137554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FD2402-B6D9-D849-98F3-28B363CD8343}"/>
              </a:ext>
            </a:extLst>
          </p:cNvPr>
          <p:cNvGrpSpPr/>
          <p:nvPr/>
        </p:nvGrpSpPr>
        <p:grpSpPr>
          <a:xfrm>
            <a:off x="1908056" y="1742297"/>
            <a:ext cx="1739245" cy="641633"/>
            <a:chOff x="1908056" y="1742297"/>
            <a:chExt cx="1739245" cy="64163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E55A37-DF23-2D47-95A2-119228DD7467}"/>
                </a:ext>
              </a:extLst>
            </p:cNvPr>
            <p:cNvSpPr/>
            <p:nvPr/>
          </p:nvSpPr>
          <p:spPr>
            <a:xfrm>
              <a:off x="3375453" y="2017175"/>
              <a:ext cx="271848" cy="27184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0B22356E-273B-BD41-BA2A-1B10A1B860A4}"/>
                </a:ext>
              </a:extLst>
            </p:cNvPr>
            <p:cNvCxnSpPr>
              <a:cxnSpLocks/>
              <a:stCxn id="8" idx="4"/>
              <a:endCxn id="18" idx="2"/>
            </p:cNvCxnSpPr>
            <p:nvPr/>
          </p:nvCxnSpPr>
          <p:spPr>
            <a:xfrm rot="16200000" flipH="1">
              <a:off x="2997058" y="1774703"/>
              <a:ext cx="410801" cy="345989"/>
            </a:xfrm>
            <a:prstGeom prst="curved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1DB395-E767-BA44-8AE9-0C89E88C052F}"/>
                </a:ext>
              </a:extLst>
            </p:cNvPr>
            <p:cNvSpPr txBox="1"/>
            <p:nvPr/>
          </p:nvSpPr>
          <p:spPr>
            <a:xfrm>
              <a:off x="1908056" y="1922265"/>
              <a:ext cx="1127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hasPig</a:t>
              </a:r>
              <a:endParaRPr lang="en-US" sz="2400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854972B9-F91A-C946-98F2-46A755DAC681}"/>
              </a:ext>
            </a:extLst>
          </p:cNvPr>
          <p:cNvSpPr/>
          <p:nvPr/>
        </p:nvSpPr>
        <p:spPr>
          <a:xfrm>
            <a:off x="3701308" y="1452321"/>
            <a:ext cx="271848" cy="271848"/>
          </a:xfrm>
          <a:prstGeom prst="ellipse">
            <a:avLst/>
          </a:prstGeom>
          <a:solidFill>
            <a:srgbClr val="FF85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0EFEDD-12C7-9140-A377-941316FE3A48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3165388" y="1588245"/>
            <a:ext cx="535920" cy="2055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1EBBA09-0893-1C43-A43E-D1073E0F7B16}"/>
              </a:ext>
            </a:extLst>
          </p:cNvPr>
          <p:cNvSpPr/>
          <p:nvPr/>
        </p:nvSpPr>
        <p:spPr>
          <a:xfrm>
            <a:off x="4254488" y="2017174"/>
            <a:ext cx="271848" cy="271848"/>
          </a:xfrm>
          <a:prstGeom prst="ellipse">
            <a:avLst/>
          </a:prstGeom>
          <a:solidFill>
            <a:srgbClr val="FF85FF"/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FDDC76-B037-DC48-B5C4-DA53CC3FB9E3}"/>
              </a:ext>
            </a:extLst>
          </p:cNvPr>
          <p:cNvCxnSpPr>
            <a:cxnSpLocks/>
            <a:stCxn id="18" idx="6"/>
            <a:endCxn id="36" idx="2"/>
          </p:cNvCxnSpPr>
          <p:nvPr/>
        </p:nvCxnSpPr>
        <p:spPr>
          <a:xfrm flipV="1">
            <a:off x="3647301" y="2153098"/>
            <a:ext cx="607187" cy="1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4B51B4F9-96C6-9F42-B366-508A68E85478}"/>
              </a:ext>
            </a:extLst>
          </p:cNvPr>
          <p:cNvSpPr/>
          <p:nvPr/>
        </p:nvSpPr>
        <p:spPr>
          <a:xfrm>
            <a:off x="4307548" y="2070019"/>
            <a:ext cx="166155" cy="166155"/>
          </a:xfrm>
          <a:prstGeom prst="ellipse">
            <a:avLst/>
          </a:prstGeom>
          <a:solidFill>
            <a:srgbClr val="00B0F0"/>
          </a:solidFill>
          <a:ln>
            <a:solidFill>
              <a:srgbClr val="FF85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CE07AD-6A3E-D44F-B1BD-B3253FB582F1}"/>
              </a:ext>
            </a:extLst>
          </p:cNvPr>
          <p:cNvCxnSpPr>
            <a:cxnSpLocks/>
            <a:stCxn id="34" idx="5"/>
            <a:endCxn id="36" idx="1"/>
          </p:cNvCxnSpPr>
          <p:nvPr/>
        </p:nvCxnSpPr>
        <p:spPr>
          <a:xfrm>
            <a:off x="3933345" y="1684358"/>
            <a:ext cx="360954" cy="372627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FC6A95C8-6CF0-FB48-98E2-44E99DF2A829}"/>
              </a:ext>
            </a:extLst>
          </p:cNvPr>
          <p:cNvSpPr txBox="1">
            <a:spLocks/>
          </p:cNvSpPr>
          <p:nvPr/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 kern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FCAF28-37E0-B74A-A667-EBA3961B24E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8F66751D-AEE1-294A-B573-1992C0A4AAA8}"/>
              </a:ext>
            </a:extLst>
          </p:cNvPr>
          <p:cNvSpPr txBox="1">
            <a:spLocks/>
          </p:cNvSpPr>
          <p:nvPr/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 kern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FCAF28-37E0-B74A-A667-EBA3961B24E0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FBF84852-BA89-4445-96DD-7E20D6CD5A4F}"/>
              </a:ext>
            </a:extLst>
          </p:cNvPr>
          <p:cNvSpPr/>
          <p:nvPr/>
        </p:nvSpPr>
        <p:spPr>
          <a:xfrm>
            <a:off x="5655493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026582A-E10F-684C-B93A-CF966968ED12}"/>
              </a:ext>
            </a:extLst>
          </p:cNvPr>
          <p:cNvSpPr/>
          <p:nvPr/>
        </p:nvSpPr>
        <p:spPr>
          <a:xfrm>
            <a:off x="2984672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553E8DEF-A127-7A46-A326-E5EE8BC658FB}"/>
              </a:ext>
            </a:extLst>
          </p:cNvPr>
          <p:cNvSpPr/>
          <p:nvPr/>
        </p:nvSpPr>
        <p:spPr>
          <a:xfrm>
            <a:off x="326855" y="2409568"/>
            <a:ext cx="2416785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7391D6B-2BD6-4A4B-AFED-7D49E15731C2}"/>
              </a:ext>
            </a:extLst>
          </p:cNvPr>
          <p:cNvSpPr/>
          <p:nvPr/>
        </p:nvSpPr>
        <p:spPr>
          <a:xfrm>
            <a:off x="1346886" y="2508418"/>
            <a:ext cx="420130" cy="420130"/>
          </a:xfrm>
          <a:prstGeom prst="ellipse">
            <a:avLst/>
          </a:prstGeom>
          <a:solidFill>
            <a:srgbClr val="00B0F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8AFBFB1-45A6-0A48-AE85-F4A7B75DFC1E}"/>
              </a:ext>
            </a:extLst>
          </p:cNvPr>
          <p:cNvSpPr/>
          <p:nvPr/>
        </p:nvSpPr>
        <p:spPr>
          <a:xfrm>
            <a:off x="6688528" y="2508418"/>
            <a:ext cx="420130" cy="420130"/>
          </a:xfrm>
          <a:prstGeom prst="ellipse">
            <a:avLst/>
          </a:prstGeom>
          <a:solidFill>
            <a:srgbClr val="FF85FF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BFEE5E3-3234-1C45-B1EC-7ADA537763FF}"/>
              </a:ext>
            </a:extLst>
          </p:cNvPr>
          <p:cNvSpPr txBox="1"/>
          <p:nvPr/>
        </p:nvSpPr>
        <p:spPr>
          <a:xfrm>
            <a:off x="374285" y="2922575"/>
            <a:ext cx="2521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cow</a:t>
            </a:r>
          </a:p>
          <a:p>
            <a:r>
              <a:rPr lang="en-US" sz="1200" dirty="0"/>
              <a:t>With a moo moo here</a:t>
            </a:r>
          </a:p>
          <a:p>
            <a:r>
              <a:rPr lang="en-US" sz="1200" dirty="0"/>
              <a:t>And a moo moo there</a:t>
            </a:r>
          </a:p>
          <a:p>
            <a:endParaRPr lang="en-US" sz="1200" dirty="0"/>
          </a:p>
          <a:p>
            <a:r>
              <a:rPr lang="en-US" sz="1200" dirty="0"/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And on that farm, he had a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pig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With a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oink oink</a:t>
            </a:r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 here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And a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oink oink</a:t>
            </a:r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 there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23F1B5F-03C9-CE4C-ABF2-2B97E372CD9B}"/>
              </a:ext>
            </a:extLst>
          </p:cNvPr>
          <p:cNvSpPr txBox="1"/>
          <p:nvPr/>
        </p:nvSpPr>
        <p:spPr>
          <a:xfrm>
            <a:off x="3041081" y="2922575"/>
            <a:ext cx="2453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cow</a:t>
            </a:r>
          </a:p>
          <a:p>
            <a:r>
              <a:rPr lang="en-US" sz="1200" dirty="0"/>
              <a:t>With a moo moo here</a:t>
            </a:r>
          </a:p>
          <a:p>
            <a:r>
              <a:rPr lang="en-US" sz="1200" dirty="0"/>
              <a:t>And a moo moo there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And on that farm, he had a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piglet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With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an oink oin</a:t>
            </a:r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k here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And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an oink oink</a:t>
            </a:r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 there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84A6557-DD42-1540-9E13-E8F406D7FE72}"/>
              </a:ext>
            </a:extLst>
          </p:cNvPr>
          <p:cNvSpPr txBox="1"/>
          <p:nvPr/>
        </p:nvSpPr>
        <p:spPr>
          <a:xfrm>
            <a:off x="5711903" y="2936850"/>
            <a:ext cx="2525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cow</a:t>
            </a:r>
          </a:p>
          <a:p>
            <a:r>
              <a:rPr lang="en-US" sz="1200" dirty="0"/>
              <a:t>With a moo moo here</a:t>
            </a:r>
          </a:p>
          <a:p>
            <a:r>
              <a:rPr lang="en-US" sz="1200" dirty="0"/>
              <a:t>And a moo moo there</a:t>
            </a:r>
          </a:p>
          <a:p>
            <a:endParaRPr lang="en-US" sz="1200" dirty="0"/>
          </a:p>
          <a:p>
            <a:r>
              <a:rPr lang="en-US" sz="1200" dirty="0"/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And on that farm, he had a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piglet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With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an </a:t>
            </a:r>
            <a:r>
              <a:rPr lang="en-US" sz="1200" u="sng" dirty="0" err="1">
                <a:solidFill>
                  <a:schemeClr val="tx1"/>
                </a:solidFill>
                <a:highlight>
                  <a:srgbClr val="FF0000"/>
                </a:highlight>
              </a:rPr>
              <a:t>oinky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 oink</a:t>
            </a:r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 here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And 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an </a:t>
            </a:r>
            <a:r>
              <a:rPr lang="en-US" sz="1200" u="sng" dirty="0" err="1">
                <a:solidFill>
                  <a:schemeClr val="tx1"/>
                </a:solidFill>
                <a:highlight>
                  <a:srgbClr val="FF0000"/>
                </a:highlight>
              </a:rPr>
              <a:t>oinky</a:t>
            </a:r>
            <a:r>
              <a:rPr lang="en-US" sz="1200" u="sng" dirty="0">
                <a:solidFill>
                  <a:schemeClr val="tx1"/>
                </a:solidFill>
                <a:highlight>
                  <a:srgbClr val="FF0000"/>
                </a:highlight>
              </a:rPr>
              <a:t> oink</a:t>
            </a:r>
            <a:r>
              <a:rPr lang="en-US" sz="1200" dirty="0">
                <a:solidFill>
                  <a:schemeClr val="tx1"/>
                </a:solidFill>
                <a:highlight>
                  <a:srgbClr val="FF0000"/>
                </a:highlight>
              </a:rPr>
              <a:t> there</a:t>
            </a:r>
          </a:p>
          <a:p>
            <a:endParaRPr lang="en-US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37488FF-47D0-B04D-B377-7C2B2A3F77B3}"/>
              </a:ext>
            </a:extLst>
          </p:cNvPr>
          <p:cNvSpPr txBox="1"/>
          <p:nvPr/>
        </p:nvSpPr>
        <p:spPr>
          <a:xfrm>
            <a:off x="581363" y="4716433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 Branch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4995910-E22F-A945-97E7-20749B4700D0}"/>
              </a:ext>
            </a:extLst>
          </p:cNvPr>
          <p:cNvSpPr txBox="1"/>
          <p:nvPr/>
        </p:nvSpPr>
        <p:spPr>
          <a:xfrm>
            <a:off x="6086510" y="4699312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Branch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D5D21A-1324-4F4A-B5C1-78A0BFE709B6}"/>
              </a:ext>
            </a:extLst>
          </p:cNvPr>
          <p:cNvGrpSpPr/>
          <p:nvPr/>
        </p:nvGrpSpPr>
        <p:grpSpPr>
          <a:xfrm>
            <a:off x="3992657" y="2512939"/>
            <a:ext cx="420130" cy="420130"/>
            <a:chOff x="6688528" y="2508418"/>
            <a:chExt cx="420130" cy="42013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7B66F6A9-B6C0-3647-884D-0FED62B7C0D0}"/>
                </a:ext>
              </a:extLst>
            </p:cNvPr>
            <p:cNvSpPr/>
            <p:nvPr/>
          </p:nvSpPr>
          <p:spPr>
            <a:xfrm>
              <a:off x="6688528" y="2508418"/>
              <a:ext cx="420130" cy="420130"/>
            </a:xfrm>
            <a:prstGeom prst="ellipse">
              <a:avLst/>
            </a:prstGeom>
            <a:solidFill>
              <a:srgbClr val="FF85FF"/>
            </a:solidFill>
            <a:ln cmpd="dbl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402DBB1-F124-8A4F-98FE-443CCE03C1D4}"/>
                </a:ext>
              </a:extLst>
            </p:cNvPr>
            <p:cNvSpPr/>
            <p:nvPr/>
          </p:nvSpPr>
          <p:spPr>
            <a:xfrm>
              <a:off x="6758644" y="2582559"/>
              <a:ext cx="271848" cy="27184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85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Left Arrow 24">
            <a:extLst>
              <a:ext uri="{FF2B5EF4-FFF2-40B4-BE49-F238E27FC236}">
                <a16:creationId xmlns:a16="http://schemas.microsoft.com/office/drawing/2014/main" id="{5CFCEA5C-3099-CA43-A77B-6E246B5EDE73}"/>
              </a:ext>
            </a:extLst>
          </p:cNvPr>
          <p:cNvSpPr/>
          <p:nvPr/>
        </p:nvSpPr>
        <p:spPr>
          <a:xfrm>
            <a:off x="5400128" y="4001458"/>
            <a:ext cx="374977" cy="362143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Left Arrow 101">
            <a:extLst>
              <a:ext uri="{FF2B5EF4-FFF2-40B4-BE49-F238E27FC236}">
                <a16:creationId xmlns:a16="http://schemas.microsoft.com/office/drawing/2014/main" id="{6392BC73-F083-414F-89C2-DDFD97FFC0FC}"/>
              </a:ext>
            </a:extLst>
          </p:cNvPr>
          <p:cNvSpPr/>
          <p:nvPr/>
        </p:nvSpPr>
        <p:spPr>
          <a:xfrm rot="10800000">
            <a:off x="2238618" y="4249181"/>
            <a:ext cx="851699" cy="362143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FCAD622-FBCC-C64E-A5DD-994C9ECED94E}"/>
              </a:ext>
            </a:extLst>
          </p:cNvPr>
          <p:cNvSpPr txBox="1"/>
          <p:nvPr/>
        </p:nvSpPr>
        <p:spPr>
          <a:xfrm>
            <a:off x="3301876" y="4716433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Merged Result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E73241B-28E1-7A46-9286-E2FDD81F55BA}"/>
              </a:ext>
            </a:extLst>
          </p:cNvPr>
          <p:cNvSpPr txBox="1"/>
          <p:nvPr/>
        </p:nvSpPr>
        <p:spPr>
          <a:xfrm rot="21141175">
            <a:off x="4953062" y="385064"/>
            <a:ext cx="2935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Print" panose="02000800000000000000" pitchFamily="2" charset="0"/>
              </a:rPr>
              <a:t>Upstream changes are merged </a:t>
            </a:r>
            <a:r>
              <a:rPr lang="en-US" sz="2400" b="1" dirty="0">
                <a:solidFill>
                  <a:schemeClr val="tx1"/>
                </a:solidFill>
                <a:latin typeface="Segoe Print" panose="02000800000000000000" pitchFamily="2" charset="0"/>
              </a:rPr>
              <a:t>from main into your feature branch.</a:t>
            </a: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4F8466A9-82F6-DF8B-3854-4DA2916E4C68}"/>
              </a:ext>
            </a:extLst>
          </p:cNvPr>
          <p:cNvSpPr/>
          <p:nvPr/>
        </p:nvSpPr>
        <p:spPr>
          <a:xfrm>
            <a:off x="5400128" y="4276148"/>
            <a:ext cx="379467" cy="362143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8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69850-976A-49C9-E59D-C70A23B4B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551" y="857107"/>
            <a:ext cx="5666893" cy="3985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-142836"/>
            <a:ext cx="7830662" cy="857400"/>
          </a:xfrm>
        </p:spPr>
        <p:txBody>
          <a:bodyPr/>
          <a:lstStyle/>
          <a:p>
            <a:r>
              <a:rPr lang="en-US" sz="3200" i="1" dirty="0"/>
              <a:t>Raw Merge Conflicts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458667-CA53-2849-846D-C35DDF572CF0}"/>
              </a:ext>
            </a:extLst>
          </p:cNvPr>
          <p:cNvGrpSpPr/>
          <p:nvPr/>
        </p:nvGrpSpPr>
        <p:grpSpPr>
          <a:xfrm>
            <a:off x="-76838" y="1785258"/>
            <a:ext cx="2770510" cy="2429217"/>
            <a:chOff x="-76838" y="1785258"/>
            <a:chExt cx="2770510" cy="242921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433515D-C18E-6E4E-B6B4-2C6C40B7122A}"/>
                </a:ext>
              </a:extLst>
            </p:cNvPr>
            <p:cNvSpPr/>
            <p:nvPr/>
          </p:nvSpPr>
          <p:spPr>
            <a:xfrm>
              <a:off x="1837553" y="1785258"/>
              <a:ext cx="831003" cy="158027"/>
            </a:xfrm>
            <a:prstGeom prst="roundRect">
              <a:avLst/>
            </a:prstGeom>
            <a:solidFill>
              <a:srgbClr val="FFFF00">
                <a:alpha val="2539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1CB035B-6D0E-0240-9A66-D94A5B631021}"/>
                </a:ext>
              </a:extLst>
            </p:cNvPr>
            <p:cNvSpPr/>
            <p:nvPr/>
          </p:nvSpPr>
          <p:spPr>
            <a:xfrm>
              <a:off x="1837552" y="4056448"/>
              <a:ext cx="856120" cy="158027"/>
            </a:xfrm>
            <a:prstGeom prst="roundRect">
              <a:avLst/>
            </a:prstGeom>
            <a:solidFill>
              <a:srgbClr val="FFFF00">
                <a:alpha val="2539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F6B6C5-5D5D-6145-81D5-ACAC4052F100}"/>
                </a:ext>
              </a:extLst>
            </p:cNvPr>
            <p:cNvSpPr txBox="1"/>
            <p:nvPr/>
          </p:nvSpPr>
          <p:spPr>
            <a:xfrm rot="21400940">
              <a:off x="-76838" y="2518723"/>
              <a:ext cx="16752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Segoe Print" panose="02000800000000000000" pitchFamily="2" charset="0"/>
                </a:rPr>
                <a:t>“Chevrons”</a:t>
              </a:r>
            </a:p>
            <a:p>
              <a:r>
                <a:rPr lang="en-US" sz="1800" dirty="0">
                  <a:latin typeface="Segoe Print" panose="02000800000000000000" pitchFamily="2" charset="0"/>
                </a:rPr>
                <a:t>  &lt;&lt;&lt;&lt;&lt;&lt;</a:t>
              </a:r>
            </a:p>
            <a:p>
              <a:r>
                <a:rPr lang="en-US" sz="1800" dirty="0">
                  <a:latin typeface="Segoe Print" panose="02000800000000000000" pitchFamily="2" charset="0"/>
                </a:rPr>
                <a:t>  &gt;&gt;&gt;&gt;&gt;&gt;</a:t>
              </a:r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2B4DBBBE-74FB-2E49-BC0E-22AE8166857B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rot="5400000" flipH="1" flipV="1">
              <a:off x="1034213" y="2141501"/>
              <a:ext cx="1080568" cy="526111"/>
            </a:xfrm>
            <a:prstGeom prst="curvedConnector2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4EC348C0-4CD7-3849-BA54-1DBB95F22CAB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rot="16200000" flipH="1">
              <a:off x="943227" y="3241137"/>
              <a:ext cx="1262540" cy="526110"/>
            </a:xfrm>
            <a:prstGeom prst="curvedConnector2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E6962C-C18C-724C-8F70-2E7823646392}"/>
              </a:ext>
            </a:extLst>
          </p:cNvPr>
          <p:cNvGrpSpPr/>
          <p:nvPr/>
        </p:nvGrpSpPr>
        <p:grpSpPr>
          <a:xfrm>
            <a:off x="1840142" y="1962270"/>
            <a:ext cx="5209906" cy="2115900"/>
            <a:chOff x="1840142" y="1962270"/>
            <a:chExt cx="5209906" cy="211590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DE8B5EF-20CD-CF4E-8CC4-081438888B73}"/>
                </a:ext>
              </a:extLst>
            </p:cNvPr>
            <p:cNvSpPr/>
            <p:nvPr/>
          </p:nvSpPr>
          <p:spPr>
            <a:xfrm>
              <a:off x="1840143" y="1979934"/>
              <a:ext cx="3775243" cy="546100"/>
            </a:xfrm>
            <a:prstGeom prst="roundRect">
              <a:avLst/>
            </a:prstGeom>
            <a:solidFill>
              <a:srgbClr val="00B0F0">
                <a:alpha val="2539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CAD4A51-B88F-F347-8D8C-51E6EDBA1F64}"/>
                </a:ext>
              </a:extLst>
            </p:cNvPr>
            <p:cNvSpPr/>
            <p:nvPr/>
          </p:nvSpPr>
          <p:spPr>
            <a:xfrm>
              <a:off x="1840142" y="3484474"/>
              <a:ext cx="3775243" cy="546100"/>
            </a:xfrm>
            <a:prstGeom prst="roundRect">
              <a:avLst/>
            </a:prstGeom>
            <a:solidFill>
              <a:srgbClr val="FF85FF">
                <a:alpha val="2539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334D67-F686-8F4E-88C8-3CCBDC525903}"/>
                </a:ext>
              </a:extLst>
            </p:cNvPr>
            <p:cNvSpPr txBox="1"/>
            <p:nvPr/>
          </p:nvSpPr>
          <p:spPr>
            <a:xfrm rot="262426">
              <a:off x="5316824" y="1962270"/>
              <a:ext cx="10615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Feature</a:t>
              </a:r>
            </a:p>
            <a:p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Branch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7263A3-8180-9341-876B-493C48F1D992}"/>
                </a:ext>
              </a:extLst>
            </p:cNvPr>
            <p:cNvSpPr txBox="1"/>
            <p:nvPr/>
          </p:nvSpPr>
          <p:spPr>
            <a:xfrm rot="21445778">
              <a:off x="5385584" y="3431839"/>
              <a:ext cx="10182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main</a:t>
              </a:r>
            </a:p>
            <a:p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Branch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EF62C13-8484-6C4F-A0A6-E5E1E1DE2561}"/>
                </a:ext>
              </a:extLst>
            </p:cNvPr>
            <p:cNvSpPr/>
            <p:nvPr/>
          </p:nvSpPr>
          <p:spPr>
            <a:xfrm>
              <a:off x="1853790" y="2733906"/>
              <a:ext cx="3775243" cy="546100"/>
            </a:xfrm>
            <a:prstGeom prst="roundRect">
              <a:avLst/>
            </a:prstGeom>
            <a:solidFill>
              <a:srgbClr val="00B050">
                <a:alpha val="2539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A4B6CE-EE4B-BA48-B621-164522655C69}"/>
                </a:ext>
              </a:extLst>
            </p:cNvPr>
            <p:cNvSpPr txBox="1"/>
            <p:nvPr/>
          </p:nvSpPr>
          <p:spPr>
            <a:xfrm>
              <a:off x="5244746" y="2715074"/>
              <a:ext cx="18053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Best Common</a:t>
              </a:r>
            </a:p>
            <a:p>
              <a:r>
                <a:rPr lang="en-US" sz="1800" dirty="0">
                  <a:solidFill>
                    <a:schemeClr val="bg1"/>
                  </a:solidFill>
                  <a:latin typeface="Segoe Print" panose="02000800000000000000" pitchFamily="2" charset="0"/>
                </a:rPr>
                <a:t>Ancestor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46BFD-15D7-C848-AD4A-92A5C1878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7" y="887562"/>
            <a:ext cx="8931765" cy="3746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-105765"/>
            <a:ext cx="7830662" cy="857400"/>
          </a:xfrm>
        </p:spPr>
        <p:txBody>
          <a:bodyPr/>
          <a:lstStyle/>
          <a:p>
            <a:r>
              <a:rPr lang="en-US" sz="3200" i="1" dirty="0"/>
              <a:t>Using a Graphical Merge Tool (e.g. Meld)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B108CE0-2278-E641-86B3-BAE83735C82C}"/>
              </a:ext>
            </a:extLst>
          </p:cNvPr>
          <p:cNvSpPr/>
          <p:nvPr/>
        </p:nvSpPr>
        <p:spPr>
          <a:xfrm>
            <a:off x="464728" y="4016978"/>
            <a:ext cx="2418347" cy="4649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Feature Branch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64BF507-1522-DA44-B87A-C3885892C61B}"/>
              </a:ext>
            </a:extLst>
          </p:cNvPr>
          <p:cNvSpPr/>
          <p:nvPr/>
        </p:nvSpPr>
        <p:spPr>
          <a:xfrm>
            <a:off x="6066125" y="4016978"/>
            <a:ext cx="2418347" cy="464988"/>
          </a:xfrm>
          <a:prstGeom prst="roundRect">
            <a:avLst/>
          </a:prstGeom>
          <a:solidFill>
            <a:srgbClr val="FF8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Main Branch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8B76F7-7509-3748-A095-709CD1D384C1}"/>
              </a:ext>
            </a:extLst>
          </p:cNvPr>
          <p:cNvSpPr/>
          <p:nvPr/>
        </p:nvSpPr>
        <p:spPr>
          <a:xfrm>
            <a:off x="3262696" y="3876033"/>
            <a:ext cx="2418347" cy="74687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Ancestor / </a:t>
            </a:r>
          </a:p>
          <a:p>
            <a:pPr algn="ctr"/>
            <a:r>
              <a:rPr lang="en-US" sz="2400" dirty="0"/>
              <a:t>Result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A91EA6-8B3D-1A40-8FB7-803187871C5E}"/>
              </a:ext>
            </a:extLst>
          </p:cNvPr>
          <p:cNvSpPr/>
          <p:nvPr/>
        </p:nvSpPr>
        <p:spPr>
          <a:xfrm>
            <a:off x="1760039" y="2119877"/>
            <a:ext cx="448119" cy="184880"/>
          </a:xfrm>
          <a:prstGeom prst="roundRect">
            <a:avLst/>
          </a:prstGeom>
          <a:solidFill>
            <a:srgbClr val="FFFF00">
              <a:alpha val="2539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EF91E46-3CE3-3140-831B-68C1E89C55A0}"/>
              </a:ext>
            </a:extLst>
          </p:cNvPr>
          <p:cNvSpPr/>
          <p:nvPr/>
        </p:nvSpPr>
        <p:spPr>
          <a:xfrm>
            <a:off x="7810759" y="2102702"/>
            <a:ext cx="520571" cy="184880"/>
          </a:xfrm>
          <a:prstGeom prst="roundRect">
            <a:avLst/>
          </a:prstGeom>
          <a:solidFill>
            <a:srgbClr val="FFFF00">
              <a:alpha val="25391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23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Big Picture: Resolving a Merge Conflict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FC7DC-CF97-7993-227E-FB06B3A68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69264"/>
            <a:ext cx="499045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6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Big Picture: The Whole Messy Thing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EA5302-8384-4ED7-166A-4CAFC2F1D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69264"/>
            <a:ext cx="4966403" cy="4206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51CC80-1390-A0A8-6D4A-C3C462AAC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557" y="644949"/>
            <a:ext cx="1868803" cy="18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Our Current State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10245-4A83-3841-8C30-4BFF83D42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CC92C0-7CD0-694C-90DE-D9A9BB3CA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025" y="502984"/>
            <a:ext cx="2051950" cy="138624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348FB89-E05E-8B4A-AED8-6987790CD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68" y="2037862"/>
            <a:ext cx="2111285" cy="1067776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F288C24F-4A41-F946-A6EA-8F964A912E96}"/>
              </a:ext>
            </a:extLst>
          </p:cNvPr>
          <p:cNvGrpSpPr/>
          <p:nvPr/>
        </p:nvGrpSpPr>
        <p:grpSpPr>
          <a:xfrm>
            <a:off x="43749" y="1205149"/>
            <a:ext cx="2536653" cy="3790224"/>
            <a:chOff x="103840" y="991328"/>
            <a:chExt cx="2536653" cy="379022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7779DB8-B0AE-3241-9A1A-D7BB8B331CE2}"/>
                </a:ext>
              </a:extLst>
            </p:cNvPr>
            <p:cNvSpPr txBox="1"/>
            <p:nvPr/>
          </p:nvSpPr>
          <p:spPr>
            <a:xfrm rot="21141175">
              <a:off x="137232" y="991328"/>
              <a:ext cx="2278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Print" panose="02000800000000000000" pitchFamily="2" charset="0"/>
                </a:rPr>
                <a:t>How did we </a:t>
              </a:r>
            </a:p>
            <a:p>
              <a:pPr algn="ctr"/>
              <a:r>
                <a:rPr lang="en-US" sz="2400" b="1" dirty="0">
                  <a:latin typeface="Segoe Print" panose="02000800000000000000" pitchFamily="2" charset="0"/>
                </a:rPr>
                <a:t>get here?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252A6F-0442-1043-8BEA-E04AD8157F04}"/>
                </a:ext>
              </a:extLst>
            </p:cNvPr>
            <p:cNvSpPr txBox="1"/>
            <p:nvPr/>
          </p:nvSpPr>
          <p:spPr>
            <a:xfrm rot="20731191">
              <a:off x="1054174" y="3595013"/>
              <a:ext cx="1074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800000000000000" pitchFamily="2" charset="0"/>
                </a:rPr>
                <a:t>branch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4A698C-91AD-2242-ADE4-9AA0AA4BDEA3}"/>
                </a:ext>
              </a:extLst>
            </p:cNvPr>
            <p:cNvSpPr txBox="1"/>
            <p:nvPr/>
          </p:nvSpPr>
          <p:spPr>
            <a:xfrm rot="217677">
              <a:off x="191015" y="3300619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800000000000000" pitchFamily="2" charset="0"/>
                </a:rPr>
                <a:t>switch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D454A64-38E0-D348-83E5-34581115F6C1}"/>
                </a:ext>
              </a:extLst>
            </p:cNvPr>
            <p:cNvSpPr txBox="1"/>
            <p:nvPr/>
          </p:nvSpPr>
          <p:spPr>
            <a:xfrm rot="21223990">
              <a:off x="872830" y="4381442"/>
              <a:ext cx="721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800000000000000" pitchFamily="2" charset="0"/>
                </a:rPr>
                <a:t>Edit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503021-B73C-474A-B670-C570B6DDD81D}"/>
                </a:ext>
              </a:extLst>
            </p:cNvPr>
            <p:cNvSpPr txBox="1"/>
            <p:nvPr/>
          </p:nvSpPr>
          <p:spPr>
            <a:xfrm rot="21230397">
              <a:off x="1795390" y="4078327"/>
              <a:ext cx="845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800000000000000" pitchFamily="2" charset="0"/>
                </a:rPr>
                <a:t>stage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DB16F4-2666-AA48-94EB-0434B45F6270}"/>
                </a:ext>
              </a:extLst>
            </p:cNvPr>
            <p:cNvSpPr txBox="1"/>
            <p:nvPr/>
          </p:nvSpPr>
          <p:spPr>
            <a:xfrm rot="21143018">
              <a:off x="1185879" y="1744344"/>
              <a:ext cx="1165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800000000000000" pitchFamily="2" charset="0"/>
                </a:rPr>
                <a:t>commit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88504C-0584-5045-8D06-23CBA17CD93B}"/>
                </a:ext>
              </a:extLst>
            </p:cNvPr>
            <p:cNvSpPr txBox="1"/>
            <p:nvPr/>
          </p:nvSpPr>
          <p:spPr>
            <a:xfrm rot="348973">
              <a:off x="103840" y="3935681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800000000000000" pitchFamily="2" charset="0"/>
                </a:rPr>
                <a:t>push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F86BF3-FC65-0A48-8E1B-8AD78DB1267B}"/>
                </a:ext>
              </a:extLst>
            </p:cNvPr>
            <p:cNvSpPr txBox="1"/>
            <p:nvPr/>
          </p:nvSpPr>
          <p:spPr>
            <a:xfrm rot="20966963">
              <a:off x="585593" y="2773224"/>
              <a:ext cx="9589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800000000000000" pitchFamily="2" charset="0"/>
                </a:rPr>
                <a:t>Synch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9292B52-66EA-D744-92BA-939796C5F226}"/>
                </a:ext>
              </a:extLst>
            </p:cNvPr>
            <p:cNvSpPr txBox="1"/>
            <p:nvPr/>
          </p:nvSpPr>
          <p:spPr>
            <a:xfrm rot="201347">
              <a:off x="522774" y="2263646"/>
              <a:ext cx="17508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Segoe Print" panose="02000800000000000000" pitchFamily="2" charset="0"/>
                </a:rPr>
                <a:t>Pull Request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63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20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2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4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177B4490-0EE2-E74C-8CD4-7C10EE1B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3817938"/>
            <a:ext cx="396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6"/>
              </a:rPr>
              <a:t>https://creativecommons.org/licenses/by-nc/4.0/</a:t>
            </a:r>
            <a:endParaRPr lang="en-US" altLang="en-US"/>
          </a:p>
        </p:txBody>
      </p:sp>
      <p:pic>
        <p:nvPicPr>
          <p:cNvPr id="15369" name="Picture 13">
            <a:extLst>
              <a:ext uri="{FF2B5EF4-FFF2-40B4-BE49-F238E27FC236}">
                <a16:creationId xmlns:a16="http://schemas.microsoft.com/office/drawing/2014/main" id="{E8AF4106-07BF-EB46-A217-F2A1D853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114675"/>
            <a:ext cx="281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Our Current State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10245-4A83-3841-8C30-4BFF83D42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CC92C0-7CD0-694C-90DE-D9A9BB3CA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025" y="502984"/>
            <a:ext cx="2051950" cy="138624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348FB89-E05E-8B4A-AED8-6987790CD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68" y="2037862"/>
            <a:ext cx="2111285" cy="106777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7779DB8-B0AE-3241-9A1A-D7BB8B331CE2}"/>
              </a:ext>
            </a:extLst>
          </p:cNvPr>
          <p:cNvSpPr txBox="1"/>
          <p:nvPr/>
        </p:nvSpPr>
        <p:spPr>
          <a:xfrm rot="21141175">
            <a:off x="95238" y="1786920"/>
            <a:ext cx="2068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Print" panose="02000800000000000000" pitchFamily="2" charset="0"/>
              </a:rPr>
              <a:t>Demo: </a:t>
            </a:r>
            <a:r>
              <a:rPr lang="en-US" sz="2400" dirty="0">
                <a:latin typeface="Segoe Print" panose="02000800000000000000" pitchFamily="2" charset="0"/>
              </a:rPr>
              <a:t>Look at the Pull Requests on GitHub</a:t>
            </a:r>
            <a:endParaRPr lang="en-US" sz="2400" b="1" dirty="0">
              <a:latin typeface="Segoe Print" panose="02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3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Upstream Changes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51EFF-5E8F-4C43-9B83-4D618911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62BEB-B84F-DB4C-8CD5-F8A2DE4D1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025" y="502984"/>
            <a:ext cx="2051950" cy="1386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48724-BAB3-3643-806A-EB2514A3E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68" y="2037862"/>
            <a:ext cx="2111285" cy="1067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4113F8-1126-864B-BD2D-E9B2BC06FDE8}"/>
              </a:ext>
            </a:extLst>
          </p:cNvPr>
          <p:cNvSpPr txBox="1"/>
          <p:nvPr/>
        </p:nvSpPr>
        <p:spPr>
          <a:xfrm>
            <a:off x="6137217" y="226654"/>
            <a:ext cx="8194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4ABBA-4F17-9C4B-B988-1026BF084CD9}"/>
              </a:ext>
            </a:extLst>
          </p:cNvPr>
          <p:cNvSpPr txBox="1"/>
          <p:nvPr/>
        </p:nvSpPr>
        <p:spPr>
          <a:xfrm rot="21141175">
            <a:off x="169670" y="1590340"/>
            <a:ext cx="1989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Print" panose="02000800000000000000" pitchFamily="2" charset="0"/>
              </a:rPr>
              <a:t>Why is there be a conflict</a:t>
            </a:r>
          </a:p>
          <a:p>
            <a:pPr algn="ctr"/>
            <a:r>
              <a:rPr lang="en-US" sz="2400" b="1" dirty="0">
                <a:latin typeface="Segoe Print" panose="02000800000000000000" pitchFamily="2" charset="0"/>
              </a:rPr>
              <a:t>now?</a:t>
            </a:r>
          </a:p>
        </p:txBody>
      </p:sp>
    </p:spTree>
    <p:extLst>
      <p:ext uri="{BB962C8B-B14F-4D97-AF65-F5344CB8AC3E}">
        <p14:creationId xmlns:p14="http://schemas.microsoft.com/office/powerpoint/2010/main" val="25006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A Merge Commit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FC6A95C8-6CF0-FB48-98E2-44E99DF2A829}"/>
              </a:ext>
            </a:extLst>
          </p:cNvPr>
          <p:cNvSpPr txBox="1">
            <a:spLocks/>
          </p:cNvSpPr>
          <p:nvPr/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 kern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8F66751D-AEE1-294A-B573-1992C0A4AAA8}"/>
              </a:ext>
            </a:extLst>
          </p:cNvPr>
          <p:cNvSpPr txBox="1">
            <a:spLocks/>
          </p:cNvSpPr>
          <p:nvPr/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 kern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B97858-0949-46F7-7EB9-7FE86EE2621A}"/>
              </a:ext>
            </a:extLst>
          </p:cNvPr>
          <p:cNvGrpSpPr/>
          <p:nvPr/>
        </p:nvGrpSpPr>
        <p:grpSpPr>
          <a:xfrm>
            <a:off x="420141" y="3328669"/>
            <a:ext cx="4505227" cy="1331647"/>
            <a:chOff x="549373" y="1077715"/>
            <a:chExt cx="4505227" cy="133164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D71685-0DBF-3F42-A9BD-0461BB219591}"/>
                </a:ext>
              </a:extLst>
            </p:cNvPr>
            <p:cNvCxnSpPr>
              <a:cxnSpLocks/>
              <a:endCxn id="8" idx="6"/>
            </p:cNvCxnSpPr>
            <p:nvPr/>
          </p:nvCxnSpPr>
          <p:spPr>
            <a:xfrm>
              <a:off x="1606378" y="1606374"/>
              <a:ext cx="1559010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A1A78A-A6B3-5447-8190-2C40C3CABDC8}"/>
                </a:ext>
              </a:extLst>
            </p:cNvPr>
            <p:cNvSpPr/>
            <p:nvPr/>
          </p:nvSpPr>
          <p:spPr>
            <a:xfrm>
              <a:off x="1470454" y="1470450"/>
              <a:ext cx="271848" cy="27184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2341134-7A86-254D-BE48-C4EF4825E021}"/>
                </a:ext>
              </a:extLst>
            </p:cNvPr>
            <p:cNvSpPr/>
            <p:nvPr/>
          </p:nvSpPr>
          <p:spPr>
            <a:xfrm>
              <a:off x="2438400" y="1470450"/>
              <a:ext cx="271848" cy="2718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BB0A9EB-FB2C-E549-AD70-B965F1106739}"/>
                </a:ext>
              </a:extLst>
            </p:cNvPr>
            <p:cNvSpPr/>
            <p:nvPr/>
          </p:nvSpPr>
          <p:spPr>
            <a:xfrm>
              <a:off x="2893540" y="1470450"/>
              <a:ext cx="271848" cy="271848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8A1ECA-4DBF-F74C-B25B-E10C0B854A03}"/>
                </a:ext>
              </a:extLst>
            </p:cNvPr>
            <p:cNvSpPr txBox="1"/>
            <p:nvPr/>
          </p:nvSpPr>
          <p:spPr>
            <a:xfrm>
              <a:off x="867108" y="1077715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Time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79B8A6E-1F8B-1F48-9549-FB2A81C1AAE3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1365963" y="1208520"/>
              <a:ext cx="36886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4626DB-A151-CB47-AFF0-AC361D44F062}"/>
                </a:ext>
              </a:extLst>
            </p:cNvPr>
            <p:cNvSpPr txBox="1"/>
            <p:nvPr/>
          </p:nvSpPr>
          <p:spPr>
            <a:xfrm>
              <a:off x="549373" y="1375541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main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5FD2402-B6D9-D849-98F3-28B363CD8343}"/>
                </a:ext>
              </a:extLst>
            </p:cNvPr>
            <p:cNvGrpSpPr/>
            <p:nvPr/>
          </p:nvGrpSpPr>
          <p:grpSpPr>
            <a:xfrm>
              <a:off x="1070792" y="1742297"/>
              <a:ext cx="2576509" cy="667065"/>
              <a:chOff x="1070792" y="1742297"/>
              <a:chExt cx="2576509" cy="66706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1E55A37-DF23-2D47-95A2-119228DD7467}"/>
                  </a:ext>
                </a:extLst>
              </p:cNvPr>
              <p:cNvSpPr/>
              <p:nvPr/>
            </p:nvSpPr>
            <p:spPr>
              <a:xfrm>
                <a:off x="3375453" y="2017175"/>
                <a:ext cx="271848" cy="271848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Curved Connector 26">
                <a:extLst>
                  <a:ext uri="{FF2B5EF4-FFF2-40B4-BE49-F238E27FC236}">
                    <a16:creationId xmlns:a16="http://schemas.microsoft.com/office/drawing/2014/main" id="{0B22356E-273B-BD41-BA2A-1B10A1B860A4}"/>
                  </a:ext>
                </a:extLst>
              </p:cNvPr>
              <p:cNvCxnSpPr>
                <a:cxnSpLocks/>
                <a:stCxn id="8" idx="4"/>
                <a:endCxn id="18" idx="2"/>
              </p:cNvCxnSpPr>
              <p:nvPr/>
            </p:nvCxnSpPr>
            <p:spPr>
              <a:xfrm rot="16200000" flipH="1">
                <a:off x="2997058" y="1774703"/>
                <a:ext cx="410801" cy="345989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1DB395-E767-BA44-8AE9-0C89E88C052F}"/>
                  </a:ext>
                </a:extLst>
              </p:cNvPr>
              <p:cNvSpPr txBox="1"/>
              <p:nvPr/>
            </p:nvSpPr>
            <p:spPr>
              <a:xfrm>
                <a:off x="1070792" y="1947697"/>
                <a:ext cx="21194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featureBranch</a:t>
                </a:r>
                <a:endParaRPr lang="en-US" sz="2400" dirty="0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54972B9-F91A-C946-98F2-46A755DAC681}"/>
                </a:ext>
              </a:extLst>
            </p:cNvPr>
            <p:cNvSpPr/>
            <p:nvPr/>
          </p:nvSpPr>
          <p:spPr>
            <a:xfrm>
              <a:off x="3701308" y="1452321"/>
              <a:ext cx="271848" cy="271848"/>
            </a:xfrm>
            <a:prstGeom prst="ellipse">
              <a:avLst/>
            </a:prstGeom>
            <a:solidFill>
              <a:srgbClr val="FF85FF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A0EFEDD-12C7-9140-A377-941316FE3A48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V="1">
              <a:off x="3165388" y="1588245"/>
              <a:ext cx="535920" cy="2055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AA455C2-9785-1447-82DB-D2ABF437EA1A}"/>
                </a:ext>
              </a:extLst>
            </p:cNvPr>
            <p:cNvGrpSpPr/>
            <p:nvPr/>
          </p:nvGrpSpPr>
          <p:grpSpPr>
            <a:xfrm>
              <a:off x="3647301" y="1451350"/>
              <a:ext cx="1036141" cy="701749"/>
              <a:chOff x="3647301" y="1451350"/>
              <a:chExt cx="1036141" cy="70174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4ED5762-7B6F-4044-9FC6-FBD8794E0142}"/>
                  </a:ext>
                </a:extLst>
              </p:cNvPr>
              <p:cNvGrpSpPr/>
              <p:nvPr/>
            </p:nvGrpSpPr>
            <p:grpSpPr>
              <a:xfrm>
                <a:off x="4411594" y="1451350"/>
                <a:ext cx="271848" cy="271848"/>
                <a:chOff x="4254488" y="2017174"/>
                <a:chExt cx="271848" cy="271848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71EBBA09-0893-1C43-A43E-D1073E0F7B16}"/>
                    </a:ext>
                  </a:extLst>
                </p:cNvPr>
                <p:cNvSpPr/>
                <p:nvPr/>
              </p:nvSpPr>
              <p:spPr>
                <a:xfrm>
                  <a:off x="4254488" y="2017174"/>
                  <a:ext cx="271848" cy="27184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4B51B4F9-96C6-9F42-B366-508A68E85478}"/>
                    </a:ext>
                  </a:extLst>
                </p:cNvPr>
                <p:cNvSpPr/>
                <p:nvPr/>
              </p:nvSpPr>
              <p:spPr>
                <a:xfrm>
                  <a:off x="4307548" y="2070019"/>
                  <a:ext cx="166155" cy="16615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1CE07AD-6A3E-D44F-B1BD-B3253FB582F1}"/>
                  </a:ext>
                </a:extLst>
              </p:cNvPr>
              <p:cNvCxnSpPr>
                <a:cxnSpLocks/>
                <a:stCxn id="34" idx="6"/>
                <a:endCxn id="36" idx="2"/>
              </p:cNvCxnSpPr>
              <p:nvPr/>
            </p:nvCxnSpPr>
            <p:spPr>
              <a:xfrm flipV="1">
                <a:off x="3973156" y="1587274"/>
                <a:ext cx="438438" cy="971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2696A711-B0F8-2041-A870-5B7EB817C04B}"/>
                  </a:ext>
                </a:extLst>
              </p:cNvPr>
              <p:cNvCxnSpPr>
                <a:cxnSpLocks/>
                <a:stCxn id="18" idx="6"/>
                <a:endCxn id="36" idx="4"/>
              </p:cNvCxnSpPr>
              <p:nvPr/>
            </p:nvCxnSpPr>
            <p:spPr>
              <a:xfrm flipV="1">
                <a:off x="3647301" y="1723198"/>
                <a:ext cx="900217" cy="429901"/>
              </a:xfrm>
              <a:prstGeom prst="curvedConnector2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6A13787-66AC-B742-AB4C-216A53A4C043}"/>
              </a:ext>
            </a:extLst>
          </p:cNvPr>
          <p:cNvSpPr txBox="1"/>
          <p:nvPr/>
        </p:nvSpPr>
        <p:spPr>
          <a:xfrm rot="294816">
            <a:off x="4649601" y="1712732"/>
            <a:ext cx="2960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A </a:t>
            </a:r>
            <a:r>
              <a:rPr lang="en-US" sz="2400" b="1" dirty="0">
                <a:solidFill>
                  <a:srgbClr val="0070C0"/>
                </a:solidFill>
                <a:latin typeface="Segoe Print" panose="02000800000000000000" pitchFamily="2" charset="0"/>
              </a:rPr>
              <a:t>merge commit</a:t>
            </a:r>
          </a:p>
          <a:p>
            <a:pPr algn="ctr"/>
            <a:r>
              <a:rPr lang="en-US" sz="2400" dirty="0">
                <a:latin typeface="Segoe Print" panose="02000800000000000000" pitchFamily="2" charset="0"/>
              </a:rPr>
              <a:t>add changes from</a:t>
            </a:r>
          </a:p>
          <a:p>
            <a:pPr algn="ctr"/>
            <a:r>
              <a:rPr lang="en-US" sz="2400" dirty="0">
                <a:latin typeface="Segoe Print" panose="02000800000000000000" pitchFamily="2" charset="0"/>
              </a:rPr>
              <a:t>one branch into</a:t>
            </a:r>
          </a:p>
          <a:p>
            <a:pPr algn="ctr"/>
            <a:r>
              <a:rPr lang="en-US" sz="2400" dirty="0">
                <a:latin typeface="Segoe Print" panose="02000800000000000000" pitchFamily="2" charset="0"/>
              </a:rPr>
              <a:t>another branch. </a:t>
            </a:r>
            <a:endParaRPr lang="en-US" sz="2400" b="1" dirty="0">
              <a:solidFill>
                <a:srgbClr val="0070C0"/>
              </a:solidFill>
              <a:latin typeface="Segoe Print" panose="020008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F1486262-835E-78F4-6C51-6A5F9D402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45" y="1177377"/>
            <a:ext cx="3295735" cy="178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9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04F97-669C-5447-9800-ED2756A5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33" y="797900"/>
            <a:ext cx="3521676" cy="189903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B378BA-1C2D-AE4C-9763-3E698BA090DA}"/>
              </a:ext>
            </a:extLst>
          </p:cNvPr>
          <p:cNvSpPr/>
          <p:nvPr/>
        </p:nvSpPr>
        <p:spPr>
          <a:xfrm>
            <a:off x="5655493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C1366E-17DC-014A-8179-073B615BDE1A}"/>
              </a:ext>
            </a:extLst>
          </p:cNvPr>
          <p:cNvSpPr/>
          <p:nvPr/>
        </p:nvSpPr>
        <p:spPr>
          <a:xfrm>
            <a:off x="326855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-167550"/>
            <a:ext cx="7830662" cy="857400"/>
          </a:xfrm>
        </p:spPr>
        <p:txBody>
          <a:bodyPr/>
          <a:lstStyle/>
          <a:p>
            <a:r>
              <a:rPr lang="en-US" sz="3200" i="1"/>
              <a:t>Merging Branches: Common </a:t>
            </a:r>
            <a:r>
              <a:rPr lang="en-US" sz="3200" i="1" dirty="0"/>
              <a:t>Ancestors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A1A30A-A6E8-2344-B2C0-51B18D085111}"/>
              </a:ext>
            </a:extLst>
          </p:cNvPr>
          <p:cNvSpPr/>
          <p:nvPr/>
        </p:nvSpPr>
        <p:spPr>
          <a:xfrm>
            <a:off x="1346886" y="2508418"/>
            <a:ext cx="420130" cy="420130"/>
          </a:xfrm>
          <a:prstGeom prst="ellipse">
            <a:avLst/>
          </a:prstGeom>
          <a:solidFill>
            <a:srgbClr val="00B0F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4787C7-4E67-4A40-95B2-95723325AB08}"/>
              </a:ext>
            </a:extLst>
          </p:cNvPr>
          <p:cNvSpPr/>
          <p:nvPr/>
        </p:nvSpPr>
        <p:spPr>
          <a:xfrm>
            <a:off x="6688528" y="2508418"/>
            <a:ext cx="420130" cy="420130"/>
          </a:xfrm>
          <a:prstGeom prst="ellipse">
            <a:avLst/>
          </a:prstGeom>
          <a:solidFill>
            <a:srgbClr val="FF85FF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DA7A4B-A7B7-4E4A-B210-1B63DE7355F9}"/>
              </a:ext>
            </a:extLst>
          </p:cNvPr>
          <p:cNvSpPr txBox="1"/>
          <p:nvPr/>
        </p:nvSpPr>
        <p:spPr>
          <a:xfrm>
            <a:off x="374285" y="29352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pig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an oink oink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an oink oink there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duck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quack quack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quack quack there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91CD6-1F35-A940-A901-61156998E013}"/>
              </a:ext>
            </a:extLst>
          </p:cNvPr>
          <p:cNvSpPr txBox="1"/>
          <p:nvPr/>
        </p:nvSpPr>
        <p:spPr>
          <a:xfrm>
            <a:off x="5711903" y="29352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cow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moo moo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moo moo there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goat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</a:t>
            </a:r>
            <a:r>
              <a:rPr lang="en-US" sz="1200" dirty="0" err="1">
                <a:solidFill>
                  <a:schemeClr val="tx1"/>
                </a:solidFill>
              </a:rPr>
              <a:t>bahh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bahh</a:t>
            </a:r>
            <a:r>
              <a:rPr lang="en-US" sz="1200" dirty="0">
                <a:solidFill>
                  <a:schemeClr val="tx1"/>
                </a:solidFill>
              </a:rPr>
              <a:t>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</a:t>
            </a:r>
            <a:r>
              <a:rPr lang="en-US" sz="1200" dirty="0" err="1">
                <a:solidFill>
                  <a:schemeClr val="tx1"/>
                </a:solidFill>
              </a:rPr>
              <a:t>bahh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bahh</a:t>
            </a:r>
            <a:r>
              <a:rPr lang="en-US" sz="1200" dirty="0">
                <a:solidFill>
                  <a:schemeClr val="tx1"/>
                </a:solidFill>
              </a:rPr>
              <a:t> there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94BBF-4388-6F44-A7BC-B4B9DBD7E445}"/>
              </a:ext>
            </a:extLst>
          </p:cNvPr>
          <p:cNvSpPr txBox="1"/>
          <p:nvPr/>
        </p:nvSpPr>
        <p:spPr>
          <a:xfrm>
            <a:off x="581363" y="4716433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 Branch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CD37D-7A65-D45B-2921-F5041626AEE9}"/>
              </a:ext>
            </a:extLst>
          </p:cNvPr>
          <p:cNvGrpSpPr/>
          <p:nvPr/>
        </p:nvGrpSpPr>
        <p:grpSpPr>
          <a:xfrm>
            <a:off x="2755552" y="2409568"/>
            <a:ext cx="2876365" cy="2706975"/>
            <a:chOff x="2755552" y="2409568"/>
            <a:chExt cx="2876365" cy="270697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B6CD7BC-A2AB-E846-BE85-68696869CE09}"/>
                </a:ext>
              </a:extLst>
            </p:cNvPr>
            <p:cNvSpPr/>
            <p:nvPr/>
          </p:nvSpPr>
          <p:spPr>
            <a:xfrm>
              <a:off x="2984672" y="2409568"/>
              <a:ext cx="2420809" cy="2310070"/>
            </a:xfrm>
            <a:prstGeom prst="roundRect">
              <a:avLst>
                <a:gd name="adj" fmla="val 9521"/>
              </a:avLst>
            </a:prstGeom>
            <a:solidFill>
              <a:srgbClr val="FFFF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F2E2E5-FAEF-D158-40A3-9DCD7C22A3E2}"/>
                </a:ext>
              </a:extLst>
            </p:cNvPr>
            <p:cNvGrpSpPr/>
            <p:nvPr/>
          </p:nvGrpSpPr>
          <p:grpSpPr>
            <a:xfrm>
              <a:off x="3041081" y="2508418"/>
              <a:ext cx="2373379" cy="2181183"/>
              <a:chOff x="3041081" y="2508418"/>
              <a:chExt cx="2373379" cy="218118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9C58BA2-181C-4C4C-9011-B0F2E0D9331D}"/>
                  </a:ext>
                </a:extLst>
              </p:cNvPr>
              <p:cNvSpPr/>
              <p:nvPr/>
            </p:nvSpPr>
            <p:spPr>
              <a:xfrm>
                <a:off x="3985011" y="2508418"/>
                <a:ext cx="420130" cy="420130"/>
              </a:xfrm>
              <a:prstGeom prst="ellipse">
                <a:avLst/>
              </a:prstGeom>
              <a:solidFill>
                <a:srgbClr val="00B050"/>
              </a:solidFill>
              <a:ln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E55416-FF45-3346-80E9-7955F18E2362}"/>
                  </a:ext>
                </a:extLst>
              </p:cNvPr>
              <p:cNvSpPr txBox="1"/>
              <p:nvPr/>
            </p:nvSpPr>
            <p:spPr>
              <a:xfrm>
                <a:off x="3041081" y="2935275"/>
                <a:ext cx="237337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</a:rPr>
                  <a:t>Old MacDonald had a farm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And on that farm, he had a cow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With a moo moo here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And a moo moo there</a:t>
                </a: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Old MacDonald had a farm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And on that farm, he had a duck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With a quack quack here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And a quack quack there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3D2AB3-6069-B740-A7E8-339DFC1123D5}"/>
                </a:ext>
              </a:extLst>
            </p:cNvPr>
            <p:cNvSpPr txBox="1"/>
            <p:nvPr/>
          </p:nvSpPr>
          <p:spPr>
            <a:xfrm>
              <a:off x="2755552" y="4716433"/>
              <a:ext cx="2876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Best Common Ancestor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F4988D7-D41F-1546-8CC4-DA45357608DA}"/>
              </a:ext>
            </a:extLst>
          </p:cNvPr>
          <p:cNvSpPr txBox="1"/>
          <p:nvPr/>
        </p:nvSpPr>
        <p:spPr>
          <a:xfrm>
            <a:off x="6086510" y="4699312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Branch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01010-7733-10FF-4E3C-2C82E9696DEA}"/>
              </a:ext>
            </a:extLst>
          </p:cNvPr>
          <p:cNvSpPr txBox="1"/>
          <p:nvPr/>
        </p:nvSpPr>
        <p:spPr>
          <a:xfrm rot="21141175">
            <a:off x="-10373" y="897151"/>
            <a:ext cx="2938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egoe Print" panose="02000800000000000000" pitchFamily="2" charset="0"/>
              </a:rPr>
              <a:t>A Common Ancestor </a:t>
            </a:r>
            <a:r>
              <a:rPr lang="en-US" sz="2000" dirty="0">
                <a:latin typeface="Segoe Print" panose="02000800000000000000" pitchFamily="2" charset="0"/>
              </a:rPr>
              <a:t>is a commit that exists in both branches.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4F157C-5700-3FF8-3315-A74A95D06167}"/>
              </a:ext>
            </a:extLst>
          </p:cNvPr>
          <p:cNvSpPr txBox="1"/>
          <p:nvPr/>
        </p:nvSpPr>
        <p:spPr>
          <a:xfrm rot="21141175">
            <a:off x="5870317" y="695631"/>
            <a:ext cx="25940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egoe Print" panose="02000800000000000000" pitchFamily="2" charset="0"/>
              </a:rPr>
              <a:t>The Best Common Ancestor</a:t>
            </a:r>
          </a:p>
          <a:p>
            <a:pPr algn="ctr"/>
            <a:r>
              <a:rPr lang="en-US" sz="2000" u="sng" dirty="0">
                <a:latin typeface="Segoe Print" panose="02000800000000000000" pitchFamily="2" charset="0"/>
              </a:rPr>
              <a:t>is often </a:t>
            </a:r>
            <a:r>
              <a:rPr lang="en-US" sz="2000" dirty="0">
                <a:latin typeface="Segoe Print" panose="02000800000000000000" pitchFamily="2" charset="0"/>
              </a:rPr>
              <a:t>the most recent common ancestor</a:t>
            </a:r>
          </a:p>
        </p:txBody>
      </p:sp>
    </p:spTree>
    <p:extLst>
      <p:ext uri="{BB962C8B-B14F-4D97-AF65-F5344CB8AC3E}">
        <p14:creationId xmlns:p14="http://schemas.microsoft.com/office/powerpoint/2010/main" val="23852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04F97-669C-5447-9800-ED2756A5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33" y="797900"/>
            <a:ext cx="3521676" cy="189903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B378BA-1C2D-AE4C-9763-3E698BA090DA}"/>
              </a:ext>
            </a:extLst>
          </p:cNvPr>
          <p:cNvSpPr/>
          <p:nvPr/>
        </p:nvSpPr>
        <p:spPr>
          <a:xfrm>
            <a:off x="5655493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6CD7BC-A2AB-E846-BE85-68696869CE09}"/>
              </a:ext>
            </a:extLst>
          </p:cNvPr>
          <p:cNvSpPr/>
          <p:nvPr/>
        </p:nvSpPr>
        <p:spPr>
          <a:xfrm>
            <a:off x="2984672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C1366E-17DC-014A-8179-073B615BDE1A}"/>
              </a:ext>
            </a:extLst>
          </p:cNvPr>
          <p:cNvSpPr/>
          <p:nvPr/>
        </p:nvSpPr>
        <p:spPr>
          <a:xfrm>
            <a:off x="326855" y="2409568"/>
            <a:ext cx="2420809" cy="2310070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-167550"/>
            <a:ext cx="7830662" cy="857400"/>
          </a:xfrm>
        </p:spPr>
        <p:txBody>
          <a:bodyPr/>
          <a:lstStyle/>
          <a:p>
            <a:r>
              <a:rPr lang="en-US" sz="3200" i="1" dirty="0"/>
              <a:t>Merging Branches: Identifying Changes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A1A30A-A6E8-2344-B2C0-51B18D085111}"/>
              </a:ext>
            </a:extLst>
          </p:cNvPr>
          <p:cNvSpPr/>
          <p:nvPr/>
        </p:nvSpPr>
        <p:spPr>
          <a:xfrm>
            <a:off x="1346886" y="2508418"/>
            <a:ext cx="420130" cy="420130"/>
          </a:xfrm>
          <a:prstGeom prst="ellipse">
            <a:avLst/>
          </a:prstGeom>
          <a:solidFill>
            <a:srgbClr val="00B0F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4787C7-4E67-4A40-95B2-95723325AB08}"/>
              </a:ext>
            </a:extLst>
          </p:cNvPr>
          <p:cNvSpPr/>
          <p:nvPr/>
        </p:nvSpPr>
        <p:spPr>
          <a:xfrm>
            <a:off x="6688528" y="2508418"/>
            <a:ext cx="420130" cy="420130"/>
          </a:xfrm>
          <a:prstGeom prst="ellipse">
            <a:avLst/>
          </a:prstGeom>
          <a:solidFill>
            <a:srgbClr val="FF85FF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DA7A4B-A7B7-4E4A-B210-1B63DE7355F9}"/>
              </a:ext>
            </a:extLst>
          </p:cNvPr>
          <p:cNvSpPr txBox="1"/>
          <p:nvPr/>
        </p:nvSpPr>
        <p:spPr>
          <a:xfrm>
            <a:off x="374285" y="29352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pig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an oink oink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an oink oink there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duck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quack quack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quack quack there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F2E2E5-FAEF-D158-40A3-9DCD7C22A3E2}"/>
              </a:ext>
            </a:extLst>
          </p:cNvPr>
          <p:cNvGrpSpPr/>
          <p:nvPr/>
        </p:nvGrpSpPr>
        <p:grpSpPr>
          <a:xfrm>
            <a:off x="3041081" y="2508418"/>
            <a:ext cx="2373379" cy="2181183"/>
            <a:chOff x="3041081" y="2508418"/>
            <a:chExt cx="2373379" cy="218118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C58BA2-181C-4C4C-9011-B0F2E0D9331D}"/>
                </a:ext>
              </a:extLst>
            </p:cNvPr>
            <p:cNvSpPr/>
            <p:nvPr/>
          </p:nvSpPr>
          <p:spPr>
            <a:xfrm>
              <a:off x="3985011" y="2508418"/>
              <a:ext cx="420130" cy="420130"/>
            </a:xfrm>
            <a:prstGeom prst="ellipse">
              <a:avLst/>
            </a:prstGeom>
            <a:solidFill>
              <a:srgbClr val="00B050"/>
            </a:solidFill>
            <a:ln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E55416-FF45-3346-80E9-7955F18E2362}"/>
                </a:ext>
              </a:extLst>
            </p:cNvPr>
            <p:cNvSpPr txBox="1"/>
            <p:nvPr/>
          </p:nvSpPr>
          <p:spPr>
            <a:xfrm>
              <a:off x="3041081" y="2935275"/>
              <a:ext cx="23733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Old MacDonald had a farm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And on that farm, he had a cow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With a moo moo here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And a moo moo there</a:t>
              </a:r>
            </a:p>
            <a:p>
              <a:endParaRPr lang="en-US" sz="1200" dirty="0">
                <a:solidFill>
                  <a:schemeClr val="tx1"/>
                </a:solidFill>
              </a:endParaRPr>
            </a:p>
            <a:p>
              <a:r>
                <a:rPr lang="en-US" sz="1200" dirty="0">
                  <a:solidFill>
                    <a:schemeClr val="tx1"/>
                  </a:solidFill>
                </a:rPr>
                <a:t>Old MacDonald had a farm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And on that farm, he had a duck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With a quack quack here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And a quack quack there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6D91CD6-1F35-A940-A901-61156998E013}"/>
              </a:ext>
            </a:extLst>
          </p:cNvPr>
          <p:cNvSpPr txBox="1"/>
          <p:nvPr/>
        </p:nvSpPr>
        <p:spPr>
          <a:xfrm>
            <a:off x="5711903" y="29352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cow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moo moo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moo moo there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goat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</a:t>
            </a:r>
            <a:r>
              <a:rPr lang="en-US" sz="1200" dirty="0" err="1">
                <a:solidFill>
                  <a:schemeClr val="tx1"/>
                </a:solidFill>
              </a:rPr>
              <a:t>bahh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bahh</a:t>
            </a:r>
            <a:r>
              <a:rPr lang="en-US" sz="1200" dirty="0">
                <a:solidFill>
                  <a:schemeClr val="tx1"/>
                </a:solidFill>
              </a:rPr>
              <a:t>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</a:t>
            </a:r>
            <a:r>
              <a:rPr lang="en-US" sz="1200" dirty="0" err="1">
                <a:solidFill>
                  <a:schemeClr val="tx1"/>
                </a:solidFill>
              </a:rPr>
              <a:t>bahh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bahh</a:t>
            </a:r>
            <a:r>
              <a:rPr lang="en-US" sz="1200" dirty="0">
                <a:solidFill>
                  <a:schemeClr val="tx1"/>
                </a:solidFill>
              </a:rPr>
              <a:t> there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94BBF-4388-6F44-A7BC-B4B9DBD7E445}"/>
              </a:ext>
            </a:extLst>
          </p:cNvPr>
          <p:cNvSpPr txBox="1"/>
          <p:nvPr/>
        </p:nvSpPr>
        <p:spPr>
          <a:xfrm>
            <a:off x="581363" y="4716433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 Branch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3D2AB3-6069-B740-A7E8-339DFC1123D5}"/>
              </a:ext>
            </a:extLst>
          </p:cNvPr>
          <p:cNvSpPr txBox="1"/>
          <p:nvPr/>
        </p:nvSpPr>
        <p:spPr>
          <a:xfrm>
            <a:off x="2755552" y="4716433"/>
            <a:ext cx="287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Best Common Ancestor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4988D7-D41F-1546-8CC4-DA45357608DA}"/>
              </a:ext>
            </a:extLst>
          </p:cNvPr>
          <p:cNvSpPr txBox="1"/>
          <p:nvPr/>
        </p:nvSpPr>
        <p:spPr>
          <a:xfrm>
            <a:off x="6086510" y="4699312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Branch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B6214E-D1D2-0120-F4A2-036782AFB68F}"/>
              </a:ext>
            </a:extLst>
          </p:cNvPr>
          <p:cNvSpPr txBox="1"/>
          <p:nvPr/>
        </p:nvSpPr>
        <p:spPr>
          <a:xfrm rot="273018">
            <a:off x="5770136" y="740902"/>
            <a:ext cx="2558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What changes have occurred in each branch?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E1BD3A-9F00-9269-E198-F3375D3DA7E8}"/>
              </a:ext>
            </a:extLst>
          </p:cNvPr>
          <p:cNvSpPr txBox="1"/>
          <p:nvPr/>
        </p:nvSpPr>
        <p:spPr>
          <a:xfrm rot="21141175">
            <a:off x="-102424" y="875089"/>
            <a:ext cx="2558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Git identifies </a:t>
            </a:r>
            <a:r>
              <a:rPr lang="en-US" sz="2000" b="1" dirty="0">
                <a:solidFill>
                  <a:srgbClr val="0070C0"/>
                </a:solidFill>
                <a:latin typeface="Segoe Print" panose="02000800000000000000" pitchFamily="2" charset="0"/>
              </a:rPr>
              <a:t>changes</a:t>
            </a:r>
            <a:r>
              <a:rPr lang="en-US" sz="2000" dirty="0">
                <a:latin typeface="Segoe Print" panose="02000800000000000000" pitchFamily="2" charset="0"/>
              </a:rPr>
              <a:t> relative to the best common ancestor.</a:t>
            </a:r>
          </a:p>
        </p:txBody>
      </p:sp>
    </p:spTree>
    <p:extLst>
      <p:ext uri="{BB962C8B-B14F-4D97-AF65-F5344CB8AC3E}">
        <p14:creationId xmlns:p14="http://schemas.microsoft.com/office/powerpoint/2010/main" val="238504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A04F97-669C-5447-9800-ED2756A5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33" y="797900"/>
            <a:ext cx="3521676" cy="189903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B378BA-1C2D-AE4C-9763-3E698BA090DA}"/>
              </a:ext>
            </a:extLst>
          </p:cNvPr>
          <p:cNvSpPr/>
          <p:nvPr/>
        </p:nvSpPr>
        <p:spPr>
          <a:xfrm>
            <a:off x="5655493" y="2409568"/>
            <a:ext cx="2420809" cy="2306865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6CD7BC-A2AB-E846-BE85-68696869CE09}"/>
              </a:ext>
            </a:extLst>
          </p:cNvPr>
          <p:cNvSpPr/>
          <p:nvPr/>
        </p:nvSpPr>
        <p:spPr>
          <a:xfrm>
            <a:off x="2984672" y="2409568"/>
            <a:ext cx="2420809" cy="2306865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DC1366E-17DC-014A-8179-073B615BDE1A}"/>
              </a:ext>
            </a:extLst>
          </p:cNvPr>
          <p:cNvSpPr/>
          <p:nvPr/>
        </p:nvSpPr>
        <p:spPr>
          <a:xfrm>
            <a:off x="326855" y="2409568"/>
            <a:ext cx="2420809" cy="2306865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-130476"/>
            <a:ext cx="7830662" cy="857400"/>
          </a:xfrm>
        </p:spPr>
        <p:txBody>
          <a:bodyPr/>
          <a:lstStyle/>
          <a:p>
            <a:r>
              <a:rPr lang="en-US" sz="3200" i="1" dirty="0"/>
              <a:t>Non-Conflicting Changes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AA1A30A-A6E8-2344-B2C0-51B18D085111}"/>
              </a:ext>
            </a:extLst>
          </p:cNvPr>
          <p:cNvSpPr/>
          <p:nvPr/>
        </p:nvSpPr>
        <p:spPr>
          <a:xfrm>
            <a:off x="1346886" y="2508418"/>
            <a:ext cx="420130" cy="420130"/>
          </a:xfrm>
          <a:prstGeom prst="ellipse">
            <a:avLst/>
          </a:prstGeom>
          <a:solidFill>
            <a:srgbClr val="00B0F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44787C7-4E67-4A40-95B2-95723325AB08}"/>
              </a:ext>
            </a:extLst>
          </p:cNvPr>
          <p:cNvSpPr/>
          <p:nvPr/>
        </p:nvSpPr>
        <p:spPr>
          <a:xfrm>
            <a:off x="6688528" y="2508418"/>
            <a:ext cx="420130" cy="420130"/>
          </a:xfrm>
          <a:prstGeom prst="ellipse">
            <a:avLst/>
          </a:prstGeom>
          <a:solidFill>
            <a:srgbClr val="FF85FF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DA7A4B-A7B7-4E4A-B210-1B63DE7355F9}"/>
              </a:ext>
            </a:extLst>
          </p:cNvPr>
          <p:cNvSpPr txBox="1"/>
          <p:nvPr/>
        </p:nvSpPr>
        <p:spPr>
          <a:xfrm>
            <a:off x="374285" y="29352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And on that farm, he had a 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pig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With 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an oink oink </a:t>
            </a:r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here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And 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an oink oink</a:t>
            </a:r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 there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duck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quack quack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quack quack there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9C58BA2-181C-4C4C-9011-B0F2E0D9331D}"/>
              </a:ext>
            </a:extLst>
          </p:cNvPr>
          <p:cNvSpPr/>
          <p:nvPr/>
        </p:nvSpPr>
        <p:spPr>
          <a:xfrm>
            <a:off x="3985011" y="2508418"/>
            <a:ext cx="420130" cy="420130"/>
          </a:xfrm>
          <a:prstGeom prst="ellipse">
            <a:avLst/>
          </a:prstGeom>
          <a:solidFill>
            <a:srgbClr val="00B05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55416-FF45-3346-80E9-7955F18E2362}"/>
              </a:ext>
            </a:extLst>
          </p:cNvPr>
          <p:cNvSpPr txBox="1"/>
          <p:nvPr/>
        </p:nvSpPr>
        <p:spPr>
          <a:xfrm>
            <a:off x="3041081" y="29352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cow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moo moo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moo moo there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duck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quack quack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quack quack there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91CD6-1F35-A940-A901-61156998E013}"/>
              </a:ext>
            </a:extLst>
          </p:cNvPr>
          <p:cNvSpPr txBox="1"/>
          <p:nvPr/>
        </p:nvSpPr>
        <p:spPr>
          <a:xfrm>
            <a:off x="5711903" y="29352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on that farm, he had a cow</a:t>
            </a:r>
          </a:p>
          <a:p>
            <a:r>
              <a:rPr lang="en-US" sz="1200" dirty="0">
                <a:solidFill>
                  <a:schemeClr val="tx1"/>
                </a:solidFill>
              </a:rPr>
              <a:t>With a moo moo here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And a moo moo there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And on that farm, he had a 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goat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With a </a:t>
            </a:r>
            <a:r>
              <a:rPr lang="en-US" sz="1200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bahh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1200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bahh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here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And a </a:t>
            </a:r>
            <a:r>
              <a:rPr lang="en-US" sz="1200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bahh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1200" u="sng" dirty="0" err="1">
                <a:solidFill>
                  <a:schemeClr val="tx1"/>
                </a:solidFill>
                <a:highlight>
                  <a:srgbClr val="00FFFF"/>
                </a:highlight>
              </a:rPr>
              <a:t>bahh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there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94BBF-4388-6F44-A7BC-B4B9DBD7E445}"/>
              </a:ext>
            </a:extLst>
          </p:cNvPr>
          <p:cNvSpPr txBox="1"/>
          <p:nvPr/>
        </p:nvSpPr>
        <p:spPr>
          <a:xfrm>
            <a:off x="581363" y="4716433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 Branch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4988D7-D41F-1546-8CC4-DA45357608DA}"/>
              </a:ext>
            </a:extLst>
          </p:cNvPr>
          <p:cNvSpPr txBox="1"/>
          <p:nvPr/>
        </p:nvSpPr>
        <p:spPr>
          <a:xfrm>
            <a:off x="6086510" y="4699312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Branch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F52095-05B6-9B47-A780-222F40EC8F9C}"/>
              </a:ext>
            </a:extLst>
          </p:cNvPr>
          <p:cNvSpPr txBox="1"/>
          <p:nvPr/>
        </p:nvSpPr>
        <p:spPr>
          <a:xfrm>
            <a:off x="2755552" y="4716433"/>
            <a:ext cx="2876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Best Common Ancestor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2FB07-492B-EB40-BE32-66984BF5EFA0}"/>
              </a:ext>
            </a:extLst>
          </p:cNvPr>
          <p:cNvSpPr txBox="1"/>
          <p:nvPr/>
        </p:nvSpPr>
        <p:spPr>
          <a:xfrm rot="21141175">
            <a:off x="5755600" y="540283"/>
            <a:ext cx="2677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Segoe Print" panose="02000800000000000000" pitchFamily="2" charset="0"/>
              </a:rPr>
              <a:t>Non-conflicting changes </a:t>
            </a:r>
            <a:r>
              <a:rPr lang="en-US" sz="2400" dirty="0">
                <a:latin typeface="Segoe Print" panose="02000800000000000000" pitchFamily="2" charset="0"/>
              </a:rPr>
              <a:t>can be merged automatically.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A3E47-FD3A-53D9-416D-A1158A4DEB70}"/>
              </a:ext>
            </a:extLst>
          </p:cNvPr>
          <p:cNvSpPr txBox="1"/>
          <p:nvPr/>
        </p:nvSpPr>
        <p:spPr>
          <a:xfrm rot="21345957">
            <a:off x="-85570" y="840498"/>
            <a:ext cx="2745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egoe Print" panose="02000800000000000000" pitchFamily="2" charset="0"/>
              </a:rPr>
              <a:t>Changes can be </a:t>
            </a:r>
            <a:r>
              <a:rPr lang="en-US" sz="2400" b="1" dirty="0">
                <a:solidFill>
                  <a:srgbClr val="0070C0"/>
                </a:solidFill>
                <a:latin typeface="Segoe Print" panose="02000800000000000000" pitchFamily="2" charset="0"/>
              </a:rPr>
              <a:t>conflicting</a:t>
            </a:r>
            <a:r>
              <a:rPr lang="en-US" sz="2400" dirty="0">
                <a:latin typeface="Segoe Print" panose="02000800000000000000" pitchFamily="2" charset="0"/>
              </a:rPr>
              <a:t> </a:t>
            </a:r>
          </a:p>
          <a:p>
            <a:pPr algn="ctr"/>
            <a:r>
              <a:rPr lang="en-US" sz="2400" dirty="0">
                <a:latin typeface="Segoe Print" panose="02000800000000000000" pitchFamily="2" charset="0"/>
              </a:rPr>
              <a:t>or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Segoe Print" panose="02000800000000000000" pitchFamily="2" charset="0"/>
              </a:rPr>
              <a:t>non-conflicting</a:t>
            </a:r>
            <a:r>
              <a:rPr lang="en-US" sz="2400" dirty="0">
                <a:latin typeface="Segoe Print" panose="020008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1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i="1" dirty="0"/>
              <a:t>Merge Commits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71685-0DBF-3F42-A9BD-0461BB219591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1606378" y="1606374"/>
            <a:ext cx="155901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4A1A78A-A6B3-5447-8190-2C40C3CABDC8}"/>
              </a:ext>
            </a:extLst>
          </p:cNvPr>
          <p:cNvSpPr/>
          <p:nvPr/>
        </p:nvSpPr>
        <p:spPr>
          <a:xfrm>
            <a:off x="1470454" y="1470450"/>
            <a:ext cx="271848" cy="2718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341134-7A86-254D-BE48-C4EF4825E021}"/>
              </a:ext>
            </a:extLst>
          </p:cNvPr>
          <p:cNvSpPr/>
          <p:nvPr/>
        </p:nvSpPr>
        <p:spPr>
          <a:xfrm>
            <a:off x="2438400" y="1470450"/>
            <a:ext cx="271848" cy="271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B0A9EB-FB2C-E549-AD70-B965F1106739}"/>
              </a:ext>
            </a:extLst>
          </p:cNvPr>
          <p:cNvSpPr/>
          <p:nvPr/>
        </p:nvSpPr>
        <p:spPr>
          <a:xfrm>
            <a:off x="2893540" y="1470450"/>
            <a:ext cx="271848" cy="2718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A1ECA-4DBF-F74C-B25B-E10C0B854A03}"/>
              </a:ext>
            </a:extLst>
          </p:cNvPr>
          <p:cNvSpPr txBox="1"/>
          <p:nvPr/>
        </p:nvSpPr>
        <p:spPr>
          <a:xfrm>
            <a:off x="867108" y="1077715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9B8A6E-1F8B-1F48-9549-FB2A81C1AAE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1365963" y="1208520"/>
            <a:ext cx="3688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626DB-A151-CB47-AFF0-AC361D44F062}"/>
              </a:ext>
            </a:extLst>
          </p:cNvPr>
          <p:cNvSpPr txBox="1"/>
          <p:nvPr/>
        </p:nvSpPr>
        <p:spPr>
          <a:xfrm>
            <a:off x="549373" y="137554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FD2402-B6D9-D849-98F3-28B363CD8343}"/>
              </a:ext>
            </a:extLst>
          </p:cNvPr>
          <p:cNvGrpSpPr/>
          <p:nvPr/>
        </p:nvGrpSpPr>
        <p:grpSpPr>
          <a:xfrm>
            <a:off x="1908056" y="1742297"/>
            <a:ext cx="1739245" cy="641633"/>
            <a:chOff x="1908056" y="1742297"/>
            <a:chExt cx="1739245" cy="64163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E55A37-DF23-2D47-95A2-119228DD7467}"/>
                </a:ext>
              </a:extLst>
            </p:cNvPr>
            <p:cNvSpPr/>
            <p:nvPr/>
          </p:nvSpPr>
          <p:spPr>
            <a:xfrm>
              <a:off x="3375453" y="2017175"/>
              <a:ext cx="271848" cy="27184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0B22356E-273B-BD41-BA2A-1B10A1B860A4}"/>
                </a:ext>
              </a:extLst>
            </p:cNvPr>
            <p:cNvCxnSpPr>
              <a:cxnSpLocks/>
              <a:stCxn id="8" idx="4"/>
              <a:endCxn id="18" idx="2"/>
            </p:cNvCxnSpPr>
            <p:nvPr/>
          </p:nvCxnSpPr>
          <p:spPr>
            <a:xfrm rot="16200000" flipH="1">
              <a:off x="2997058" y="1774703"/>
              <a:ext cx="410801" cy="345989"/>
            </a:xfrm>
            <a:prstGeom prst="curved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1DB395-E767-BA44-8AE9-0C89E88C052F}"/>
                </a:ext>
              </a:extLst>
            </p:cNvPr>
            <p:cNvSpPr txBox="1"/>
            <p:nvPr/>
          </p:nvSpPr>
          <p:spPr>
            <a:xfrm>
              <a:off x="1908056" y="1922265"/>
              <a:ext cx="1127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hasPig</a:t>
              </a:r>
              <a:endParaRPr lang="en-US" sz="2400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854972B9-F91A-C946-98F2-46A755DAC681}"/>
              </a:ext>
            </a:extLst>
          </p:cNvPr>
          <p:cNvSpPr/>
          <p:nvPr/>
        </p:nvSpPr>
        <p:spPr>
          <a:xfrm>
            <a:off x="3701308" y="1452321"/>
            <a:ext cx="271848" cy="271848"/>
          </a:xfrm>
          <a:prstGeom prst="ellipse">
            <a:avLst/>
          </a:prstGeom>
          <a:solidFill>
            <a:srgbClr val="FF85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0EFEDD-12C7-9140-A377-941316FE3A48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3165388" y="1588245"/>
            <a:ext cx="535920" cy="2055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FC6A95C8-6CF0-FB48-98E2-44E99DF2A829}"/>
              </a:ext>
            </a:extLst>
          </p:cNvPr>
          <p:cNvSpPr txBox="1">
            <a:spLocks/>
          </p:cNvSpPr>
          <p:nvPr/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 kern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8F66751D-AEE1-294A-B573-1992C0A4AAA8}"/>
              </a:ext>
            </a:extLst>
          </p:cNvPr>
          <p:cNvSpPr txBox="1">
            <a:spLocks/>
          </p:cNvSpPr>
          <p:nvPr/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 kern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82383EC-9FA8-A645-8894-3B09FEB11F7D}"/>
              </a:ext>
            </a:extLst>
          </p:cNvPr>
          <p:cNvSpPr/>
          <p:nvPr/>
        </p:nvSpPr>
        <p:spPr>
          <a:xfrm>
            <a:off x="5655493" y="2409568"/>
            <a:ext cx="2420809" cy="2280033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1191098-96D9-1548-BFCB-3BDE045CC022}"/>
              </a:ext>
            </a:extLst>
          </p:cNvPr>
          <p:cNvSpPr/>
          <p:nvPr/>
        </p:nvSpPr>
        <p:spPr>
          <a:xfrm>
            <a:off x="2984672" y="2409568"/>
            <a:ext cx="2420809" cy="2306865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41DBA2C9-723E-CA42-A118-E81D9AC50A7C}"/>
              </a:ext>
            </a:extLst>
          </p:cNvPr>
          <p:cNvSpPr/>
          <p:nvPr/>
        </p:nvSpPr>
        <p:spPr>
          <a:xfrm>
            <a:off x="326855" y="2409568"/>
            <a:ext cx="2420809" cy="2306865"/>
          </a:xfrm>
          <a:prstGeom prst="roundRect">
            <a:avLst>
              <a:gd name="adj" fmla="val 9521"/>
            </a:avLst>
          </a:prstGeom>
          <a:solidFill>
            <a:srgbClr val="FFFF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AFB7C07-1BEB-774B-B42F-B11005082393}"/>
              </a:ext>
            </a:extLst>
          </p:cNvPr>
          <p:cNvSpPr/>
          <p:nvPr/>
        </p:nvSpPr>
        <p:spPr>
          <a:xfrm>
            <a:off x="1346886" y="2508418"/>
            <a:ext cx="420130" cy="420130"/>
          </a:xfrm>
          <a:prstGeom prst="ellipse">
            <a:avLst/>
          </a:prstGeom>
          <a:solidFill>
            <a:srgbClr val="00B0F0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008CB6B-3EF2-5C44-A894-C2311E63C784}"/>
              </a:ext>
            </a:extLst>
          </p:cNvPr>
          <p:cNvSpPr/>
          <p:nvPr/>
        </p:nvSpPr>
        <p:spPr>
          <a:xfrm>
            <a:off x="6688528" y="2508418"/>
            <a:ext cx="420130" cy="420130"/>
          </a:xfrm>
          <a:prstGeom prst="ellipse">
            <a:avLst/>
          </a:prstGeom>
          <a:solidFill>
            <a:srgbClr val="FF85FF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8D1BC8-0010-C046-9272-D90744361648}"/>
              </a:ext>
            </a:extLst>
          </p:cNvPr>
          <p:cNvSpPr txBox="1"/>
          <p:nvPr/>
        </p:nvSpPr>
        <p:spPr>
          <a:xfrm>
            <a:off x="374285" y="29225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And on that farm, he had a 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pig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With 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an oink oink </a:t>
            </a:r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here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And 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an oink oink </a:t>
            </a:r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there</a:t>
            </a:r>
          </a:p>
          <a:p>
            <a:endParaRPr lang="en-US" sz="1200" dirty="0"/>
          </a:p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duck</a:t>
            </a:r>
          </a:p>
          <a:p>
            <a:r>
              <a:rPr lang="en-US" sz="1200" dirty="0"/>
              <a:t>With a quack quack here</a:t>
            </a:r>
          </a:p>
          <a:p>
            <a:r>
              <a:rPr lang="en-US" sz="1200" dirty="0"/>
              <a:t>And a quack quack there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2924A1-F1C9-EE41-9C73-39D1F7608030}"/>
              </a:ext>
            </a:extLst>
          </p:cNvPr>
          <p:cNvSpPr txBox="1"/>
          <p:nvPr/>
        </p:nvSpPr>
        <p:spPr>
          <a:xfrm>
            <a:off x="3041082" y="29225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And on that farm, he had a 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pig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With 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an oink oink</a:t>
            </a:r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 here</a:t>
            </a:r>
          </a:p>
          <a:p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And </a:t>
            </a:r>
            <a:r>
              <a:rPr lang="en-US" sz="1200" u="sng" dirty="0">
                <a:solidFill>
                  <a:schemeClr val="tx1"/>
                </a:solidFill>
                <a:highlight>
                  <a:srgbClr val="00FFFF"/>
                </a:highlight>
              </a:rPr>
              <a:t>an oink oink</a:t>
            </a:r>
            <a:r>
              <a:rPr lang="en-US" sz="1200" dirty="0">
                <a:solidFill>
                  <a:schemeClr val="tx1"/>
                </a:solidFill>
                <a:highlight>
                  <a:srgbClr val="00FFFF"/>
                </a:highlight>
              </a:rPr>
              <a:t> there</a:t>
            </a:r>
          </a:p>
          <a:p>
            <a:endParaRPr lang="en-US" sz="1200" dirty="0"/>
          </a:p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goat</a:t>
            </a:r>
          </a:p>
          <a:p>
            <a:r>
              <a:rPr lang="en-US" sz="1200" dirty="0"/>
              <a:t>With a </a:t>
            </a:r>
            <a:r>
              <a:rPr lang="en-US" sz="1200" dirty="0" err="1"/>
              <a:t>bahh</a:t>
            </a:r>
            <a:r>
              <a:rPr lang="en-US" sz="1200" dirty="0"/>
              <a:t> </a:t>
            </a:r>
            <a:r>
              <a:rPr lang="en-US" sz="1200" dirty="0" err="1"/>
              <a:t>bahh</a:t>
            </a:r>
            <a:r>
              <a:rPr lang="en-US" sz="1200" dirty="0"/>
              <a:t> here</a:t>
            </a:r>
          </a:p>
          <a:p>
            <a:r>
              <a:rPr lang="en-US" sz="1200" dirty="0"/>
              <a:t>And a </a:t>
            </a:r>
            <a:r>
              <a:rPr lang="en-US" sz="1200" dirty="0" err="1"/>
              <a:t>bahh</a:t>
            </a:r>
            <a:r>
              <a:rPr lang="en-US" sz="1200" dirty="0"/>
              <a:t> </a:t>
            </a:r>
            <a:r>
              <a:rPr lang="en-US" sz="1200" dirty="0" err="1"/>
              <a:t>bahh</a:t>
            </a:r>
            <a:r>
              <a:rPr lang="en-US" sz="1200" dirty="0"/>
              <a:t> there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C8E4FE-FDA1-3342-B616-D58FDA6B636D}"/>
              </a:ext>
            </a:extLst>
          </p:cNvPr>
          <p:cNvSpPr txBox="1"/>
          <p:nvPr/>
        </p:nvSpPr>
        <p:spPr>
          <a:xfrm>
            <a:off x="5707879" y="2935275"/>
            <a:ext cx="2373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cow</a:t>
            </a:r>
          </a:p>
          <a:p>
            <a:r>
              <a:rPr lang="en-US" sz="1200" dirty="0"/>
              <a:t>With a moo moo here</a:t>
            </a:r>
          </a:p>
          <a:p>
            <a:r>
              <a:rPr lang="en-US" sz="1200" dirty="0"/>
              <a:t>And a moo moo there</a:t>
            </a:r>
          </a:p>
          <a:p>
            <a:endParaRPr lang="en-US" sz="1200" dirty="0"/>
          </a:p>
          <a:p>
            <a:r>
              <a:rPr lang="en-US" sz="1200" dirty="0"/>
              <a:t>Old MacDonald had a farm</a:t>
            </a:r>
          </a:p>
          <a:p>
            <a:r>
              <a:rPr lang="en-US" sz="1200" dirty="0"/>
              <a:t>And on that farm, he had a </a:t>
            </a:r>
            <a:r>
              <a:rPr lang="en-US" sz="1200" u="sng" dirty="0">
                <a:solidFill>
                  <a:srgbClr val="FF85FF"/>
                </a:solidFill>
              </a:rPr>
              <a:t>goat</a:t>
            </a:r>
          </a:p>
          <a:p>
            <a:r>
              <a:rPr lang="en-US" sz="1200" dirty="0"/>
              <a:t>With </a:t>
            </a:r>
            <a:r>
              <a:rPr lang="en-US" sz="1200" u="sng" dirty="0"/>
              <a:t>a </a:t>
            </a:r>
            <a:r>
              <a:rPr lang="en-US" sz="1200" u="sng" dirty="0" err="1">
                <a:solidFill>
                  <a:srgbClr val="FF85FF"/>
                </a:solidFill>
              </a:rPr>
              <a:t>bahh</a:t>
            </a:r>
            <a:r>
              <a:rPr lang="en-US" sz="1200" u="sng" dirty="0">
                <a:solidFill>
                  <a:srgbClr val="FF85FF"/>
                </a:solidFill>
              </a:rPr>
              <a:t> </a:t>
            </a:r>
            <a:r>
              <a:rPr lang="en-US" sz="1200" u="sng" dirty="0" err="1">
                <a:solidFill>
                  <a:srgbClr val="FF85FF"/>
                </a:solidFill>
              </a:rPr>
              <a:t>bahh</a:t>
            </a:r>
            <a:r>
              <a:rPr lang="en-US" sz="1200" u="sng" dirty="0">
                <a:solidFill>
                  <a:srgbClr val="FF85FF"/>
                </a:solidFill>
              </a:rPr>
              <a:t> </a:t>
            </a:r>
            <a:r>
              <a:rPr lang="en-US" sz="1200" dirty="0"/>
              <a:t>here</a:t>
            </a:r>
          </a:p>
          <a:p>
            <a:r>
              <a:rPr lang="en-US" sz="1200" dirty="0"/>
              <a:t>And</a:t>
            </a:r>
            <a:r>
              <a:rPr lang="en-US" sz="1200" dirty="0">
                <a:solidFill>
                  <a:schemeClr val="tx1"/>
                </a:solidFill>
              </a:rPr>
              <a:t> a </a:t>
            </a:r>
            <a:r>
              <a:rPr lang="en-US" sz="1200" u="sng" dirty="0" err="1">
                <a:solidFill>
                  <a:srgbClr val="FF85FF"/>
                </a:solidFill>
              </a:rPr>
              <a:t>bahh</a:t>
            </a:r>
            <a:r>
              <a:rPr lang="en-US" sz="1200" u="sng" dirty="0">
                <a:solidFill>
                  <a:srgbClr val="FF85FF"/>
                </a:solidFill>
              </a:rPr>
              <a:t> </a:t>
            </a:r>
            <a:r>
              <a:rPr lang="en-US" sz="1200" u="sng" dirty="0" err="1">
                <a:solidFill>
                  <a:srgbClr val="FF85FF"/>
                </a:solidFill>
              </a:rPr>
              <a:t>bahh</a:t>
            </a:r>
            <a:r>
              <a:rPr lang="en-US" sz="1200" u="sng" dirty="0">
                <a:solidFill>
                  <a:srgbClr val="FF85FF"/>
                </a:solidFill>
              </a:rPr>
              <a:t> </a:t>
            </a:r>
            <a:r>
              <a:rPr lang="en-US" sz="1200" dirty="0"/>
              <a:t>there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470876A-1312-E447-8AFA-B361B67C2A71}"/>
              </a:ext>
            </a:extLst>
          </p:cNvPr>
          <p:cNvSpPr/>
          <p:nvPr/>
        </p:nvSpPr>
        <p:spPr>
          <a:xfrm>
            <a:off x="3985011" y="2508418"/>
            <a:ext cx="420130" cy="420130"/>
          </a:xfrm>
          <a:prstGeom prst="ellipse">
            <a:avLst/>
          </a:prstGeom>
          <a:solidFill>
            <a:schemeClr val="bg1"/>
          </a:solidFill>
          <a:ln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FF15AC8-26C4-8245-B1B4-5BC33A1B339F}"/>
              </a:ext>
            </a:extLst>
          </p:cNvPr>
          <p:cNvSpPr/>
          <p:nvPr/>
        </p:nvSpPr>
        <p:spPr>
          <a:xfrm>
            <a:off x="4059152" y="2583172"/>
            <a:ext cx="271848" cy="2718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A455C2-9785-1447-82DB-D2ABF437EA1A}"/>
              </a:ext>
            </a:extLst>
          </p:cNvPr>
          <p:cNvGrpSpPr/>
          <p:nvPr/>
        </p:nvGrpSpPr>
        <p:grpSpPr>
          <a:xfrm>
            <a:off x="3647301" y="1451350"/>
            <a:ext cx="1036141" cy="701749"/>
            <a:chOff x="3647301" y="1451350"/>
            <a:chExt cx="1036141" cy="70174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ED5762-7B6F-4044-9FC6-FBD8794E0142}"/>
                </a:ext>
              </a:extLst>
            </p:cNvPr>
            <p:cNvGrpSpPr/>
            <p:nvPr/>
          </p:nvGrpSpPr>
          <p:grpSpPr>
            <a:xfrm>
              <a:off x="4411594" y="1451350"/>
              <a:ext cx="271848" cy="271848"/>
              <a:chOff x="4254488" y="2017174"/>
              <a:chExt cx="271848" cy="27184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1EBBA09-0893-1C43-A43E-D1073E0F7B16}"/>
                  </a:ext>
                </a:extLst>
              </p:cNvPr>
              <p:cNvSpPr/>
              <p:nvPr/>
            </p:nvSpPr>
            <p:spPr>
              <a:xfrm>
                <a:off x="4254488" y="2017174"/>
                <a:ext cx="271848" cy="2718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B51B4F9-96C6-9F42-B366-508A68E85478}"/>
                  </a:ext>
                </a:extLst>
              </p:cNvPr>
              <p:cNvSpPr/>
              <p:nvPr/>
            </p:nvSpPr>
            <p:spPr>
              <a:xfrm>
                <a:off x="4307548" y="2070019"/>
                <a:ext cx="166155" cy="16615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1CE07AD-6A3E-D44F-B1BD-B3253FB582F1}"/>
                </a:ext>
              </a:extLst>
            </p:cNvPr>
            <p:cNvCxnSpPr>
              <a:cxnSpLocks/>
              <a:stCxn id="34" idx="6"/>
              <a:endCxn id="36" idx="2"/>
            </p:cNvCxnSpPr>
            <p:nvPr/>
          </p:nvCxnSpPr>
          <p:spPr>
            <a:xfrm flipV="1">
              <a:off x="3973156" y="1587274"/>
              <a:ext cx="438438" cy="971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urved Connector 49">
              <a:extLst>
                <a:ext uri="{FF2B5EF4-FFF2-40B4-BE49-F238E27FC236}">
                  <a16:creationId xmlns:a16="http://schemas.microsoft.com/office/drawing/2014/main" id="{2696A711-B0F8-2041-A870-5B7EB817C04B}"/>
                </a:ext>
              </a:extLst>
            </p:cNvPr>
            <p:cNvCxnSpPr>
              <a:cxnSpLocks/>
              <a:stCxn id="18" idx="6"/>
              <a:endCxn id="36" idx="4"/>
            </p:cNvCxnSpPr>
            <p:nvPr/>
          </p:nvCxnSpPr>
          <p:spPr>
            <a:xfrm flipV="1">
              <a:off x="3647301" y="1723198"/>
              <a:ext cx="900217" cy="429901"/>
            </a:xfrm>
            <a:prstGeom prst="curved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1AF42D80-8049-8D44-814A-191CEF5B8F57}"/>
              </a:ext>
            </a:extLst>
          </p:cNvPr>
          <p:cNvSpPr txBox="1"/>
          <p:nvPr/>
        </p:nvSpPr>
        <p:spPr>
          <a:xfrm>
            <a:off x="581363" y="4716433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 Branch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CDCCF8-AE3F-8340-97B7-E98B123F19EC}"/>
              </a:ext>
            </a:extLst>
          </p:cNvPr>
          <p:cNvSpPr txBox="1"/>
          <p:nvPr/>
        </p:nvSpPr>
        <p:spPr>
          <a:xfrm>
            <a:off x="6086510" y="4699312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Branch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B9F063-1FF7-074F-978A-C172D976F4CF}"/>
              </a:ext>
            </a:extLst>
          </p:cNvPr>
          <p:cNvSpPr txBox="1"/>
          <p:nvPr/>
        </p:nvSpPr>
        <p:spPr>
          <a:xfrm>
            <a:off x="3301876" y="4716433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Merged Result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E6E63E66-8AA5-A149-AE14-B515EA3C5A7F}"/>
              </a:ext>
            </a:extLst>
          </p:cNvPr>
          <p:cNvSpPr/>
          <p:nvPr/>
        </p:nvSpPr>
        <p:spPr>
          <a:xfrm rot="10800000">
            <a:off x="2643824" y="3055148"/>
            <a:ext cx="353852" cy="80975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77559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8109</TotalTime>
  <Words>4932</Words>
  <Application>Microsoft Macintosh PowerPoint</Application>
  <PresentationFormat>On-screen Show (16:9)</PresentationFormat>
  <Paragraphs>753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Dosis</vt:lpstr>
      <vt:lpstr>Dosis ExtraLight</vt:lpstr>
      <vt:lpstr>Segoe Print</vt:lpstr>
      <vt:lpstr>Titillium Web Light</vt:lpstr>
      <vt:lpstr>Mowbray template</vt:lpstr>
      <vt:lpstr>12 – Merge Conflicts</vt:lpstr>
      <vt:lpstr>Our Current State</vt:lpstr>
      <vt:lpstr>Our Current State</vt:lpstr>
      <vt:lpstr>Upstream Changes</vt:lpstr>
      <vt:lpstr>A Merge Commit</vt:lpstr>
      <vt:lpstr>Merging Branches: Common Ancestors</vt:lpstr>
      <vt:lpstr>Merging Branches: Identifying Changes</vt:lpstr>
      <vt:lpstr>Non-Conflicting Changes</vt:lpstr>
      <vt:lpstr>Merge Commits</vt:lpstr>
      <vt:lpstr>Conflicting Changes</vt:lpstr>
      <vt:lpstr>Merge Conflicts</vt:lpstr>
      <vt:lpstr>Practice: Identifying Changes</vt:lpstr>
      <vt:lpstr>Practice: Identifying Changes</vt:lpstr>
      <vt:lpstr>Synch with Upstream Main</vt:lpstr>
      <vt:lpstr>Resolving a Merge Conflict</vt:lpstr>
      <vt:lpstr>Raw Merge Conflicts</vt:lpstr>
      <vt:lpstr>Using a Graphical Merge Tool (e.g. Meld)</vt:lpstr>
      <vt:lpstr>Big Picture: Resolving a Merge Conflict</vt:lpstr>
      <vt:lpstr>Big Picture: The Whole Messy Thing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– Version Control &amp; A Branching Workflow</dc:title>
  <dc:creator>Braught, Grant</dc:creator>
  <cp:lastModifiedBy>Braught, Grant</cp:lastModifiedBy>
  <cp:revision>699</cp:revision>
  <dcterms:created xsi:type="dcterms:W3CDTF">2020-09-29T11:59:10Z</dcterms:created>
  <dcterms:modified xsi:type="dcterms:W3CDTF">2023-04-26T15:41:39Z</dcterms:modified>
</cp:coreProperties>
</file>