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89" r:id="rId2"/>
    <p:sldId id="362" r:id="rId3"/>
    <p:sldId id="376" r:id="rId4"/>
    <p:sldId id="383" r:id="rId5"/>
    <p:sldId id="375" r:id="rId6"/>
    <p:sldId id="374" r:id="rId7"/>
    <p:sldId id="384" r:id="rId8"/>
    <p:sldId id="373" r:id="rId9"/>
    <p:sldId id="385" r:id="rId10"/>
    <p:sldId id="287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81692"/>
  </p:normalViewPr>
  <p:slideViewPr>
    <p:cSldViewPr snapToGrid="0" snapToObjects="1">
      <p:cViewPr varScale="1">
        <p:scale>
          <a:sx n="104" d="100"/>
          <a:sy n="104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-174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activity due today you</a:t>
            </a:r>
          </a:p>
          <a:p>
            <a:r>
              <a:rPr lang="en-US" dirty="0"/>
              <a:t>  - made changes to a file in the repository</a:t>
            </a:r>
          </a:p>
          <a:p>
            <a:r>
              <a:rPr lang="en-US" dirty="0"/>
              <a:t>    - was a typo in your case.</a:t>
            </a:r>
          </a:p>
          <a:p>
            <a:r>
              <a:rPr lang="en-US" dirty="0"/>
              <a:t>    - but really no different than changing code</a:t>
            </a:r>
          </a:p>
          <a:p>
            <a:r>
              <a:rPr lang="en-US" dirty="0"/>
              <a:t>      - fixing a bug / adding a feature</a:t>
            </a:r>
          </a:p>
          <a:p>
            <a:r>
              <a:rPr lang="en-US" dirty="0"/>
              <a:t>  - made a pull request for that change to the upstream.</a:t>
            </a:r>
          </a:p>
          <a:p>
            <a:endParaRPr lang="en-US" dirty="0"/>
          </a:p>
          <a:p>
            <a:r>
              <a:rPr lang="en-US" dirty="0"/>
              <a:t>Today we’ll do a quick overview of how you got there.</a:t>
            </a:r>
          </a:p>
          <a:p>
            <a:endParaRPr lang="en-US" dirty="0"/>
          </a:p>
          <a:p>
            <a:r>
              <a:rPr lang="en-US" dirty="0"/>
              <a:t>Then we will see </a:t>
            </a:r>
          </a:p>
          <a:p>
            <a:r>
              <a:rPr lang="en-US" dirty="0"/>
              <a:t>  - what pull requests look like from the upstream</a:t>
            </a:r>
          </a:p>
          <a:p>
            <a:r>
              <a:rPr lang="en-US" dirty="0"/>
              <a:t>  - how the changes in a pull request are merged into the upstream by the maintainers.</a:t>
            </a:r>
          </a:p>
          <a:p>
            <a:r>
              <a:rPr lang="en-US" dirty="0"/>
              <a:t>  - how you get the most up to date changes from the upstream</a:t>
            </a:r>
          </a:p>
          <a:p>
            <a:r>
              <a:rPr lang="en-US" dirty="0"/>
              <a:t>  - and how you incorporate those changes into your branches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7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busy diagram shows all of the steps we have completed thus far.</a:t>
            </a:r>
          </a:p>
          <a:p>
            <a:r>
              <a:rPr lang="en-US" dirty="0"/>
              <a:t>We’ll do a short activity as a warmup and refresher.</a:t>
            </a:r>
          </a:p>
          <a:p>
            <a:endParaRPr lang="en-US" dirty="0"/>
          </a:p>
          <a:p>
            <a:r>
              <a:rPr lang="en-US" dirty="0"/>
              <a:t>Activity:</a:t>
            </a:r>
          </a:p>
          <a:p>
            <a:r>
              <a:rPr lang="en-US" dirty="0"/>
              <a:t>  - Imagine you are new to a project</a:t>
            </a:r>
          </a:p>
          <a:p>
            <a:r>
              <a:rPr lang="en-US" dirty="0"/>
              <a:t>  - You want to make a bug fix and contribute it to a project.</a:t>
            </a:r>
          </a:p>
          <a:p>
            <a:endParaRPr lang="en-US" dirty="0"/>
          </a:p>
          <a:p>
            <a:r>
              <a:rPr lang="en-US" dirty="0"/>
              <a:t>  - In small groups</a:t>
            </a:r>
          </a:p>
          <a:p>
            <a:r>
              <a:rPr lang="en-US" dirty="0"/>
              <a:t>    - </a:t>
            </a:r>
            <a:r>
              <a:rPr lang="en-US" b="1" dirty="0"/>
              <a:t>Consider yellow terms</a:t>
            </a:r>
            <a:r>
              <a:rPr lang="en-US" dirty="0"/>
              <a:t> (e.g. clone, push, switch,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r>
              <a:rPr lang="en-US" dirty="0"/>
              <a:t>    - </a:t>
            </a:r>
            <a:r>
              <a:rPr lang="en-US" b="1" dirty="0"/>
              <a:t>Put them in order</a:t>
            </a:r>
            <a:r>
              <a:rPr lang="en-US" dirty="0"/>
              <a:t>.  That is the order in which they they would likely occur when upstreaming a contribution.</a:t>
            </a:r>
          </a:p>
          <a:p>
            <a:r>
              <a:rPr lang="en-US" dirty="0"/>
              <a:t>    - </a:t>
            </a:r>
            <a:r>
              <a:rPr lang="en-US" b="1" dirty="0"/>
              <a:t>For each indicate</a:t>
            </a:r>
            <a:r>
              <a:rPr lang="en-US" dirty="0"/>
              <a:t>:</a:t>
            </a:r>
          </a:p>
          <a:p>
            <a:r>
              <a:rPr lang="en-US" dirty="0"/>
              <a:t>      - </a:t>
            </a:r>
            <a:r>
              <a:rPr lang="en-US" b="1" dirty="0"/>
              <a:t>once?  </a:t>
            </a:r>
            <a:r>
              <a:rPr lang="en-US" dirty="0"/>
              <a:t>- to indicate it it would occur only once</a:t>
            </a:r>
          </a:p>
          <a:p>
            <a:r>
              <a:rPr lang="en-US" dirty="0"/>
              <a:t>      - </a:t>
            </a:r>
            <a:r>
              <a:rPr lang="en-US" b="1" dirty="0"/>
              <a:t>repeated? </a:t>
            </a:r>
            <a:r>
              <a:rPr lang="en-US" dirty="0"/>
              <a:t>- to indicate if it might occur multiple times.</a:t>
            </a:r>
          </a:p>
          <a:p>
            <a:r>
              <a:rPr lang="en-US" dirty="0"/>
              <a:t>        - </a:t>
            </a:r>
            <a:r>
              <a:rPr lang="en-US" b="1" dirty="0"/>
              <a:t>Briefly justify </a:t>
            </a:r>
            <a:r>
              <a:rPr lang="en-US" dirty="0"/>
              <a:t>why once or when repeated.</a:t>
            </a:r>
          </a:p>
          <a:p>
            <a:endParaRPr lang="en-US" dirty="0"/>
          </a:p>
          <a:p>
            <a:r>
              <a:rPr lang="en-US" dirty="0"/>
              <a:t>Collect results on the board and discuss any differences that arise.</a:t>
            </a:r>
          </a:p>
          <a:p>
            <a:r>
              <a:rPr lang="en-US" dirty="0"/>
              <a:t>  - draw in loops and repeats.</a:t>
            </a:r>
          </a:p>
          <a:p>
            <a:r>
              <a:rPr lang="en-US" dirty="0"/>
              <a:t>  - discuss subtleties.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0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here as a reference.</a:t>
            </a:r>
          </a:p>
          <a:p>
            <a:r>
              <a:rPr lang="en-US" dirty="0"/>
              <a:t>  - Should be representative of what is created through discussion of the activity.</a:t>
            </a:r>
          </a:p>
          <a:p>
            <a:endParaRPr lang="en-US" dirty="0"/>
          </a:p>
          <a:p>
            <a:r>
              <a:rPr lang="en-US" dirty="0"/>
              <a:t>1,2 – typically only once for a given project.</a:t>
            </a:r>
          </a:p>
          <a:p>
            <a:endParaRPr lang="en-US" dirty="0"/>
          </a:p>
          <a:p>
            <a:r>
              <a:rPr lang="en-US" dirty="0"/>
              <a:t>3 – can make multiple branches if working on different things</a:t>
            </a:r>
          </a:p>
          <a:p>
            <a:r>
              <a:rPr lang="en-US" dirty="0"/>
              <a:t>4 – can switch back and forth between multiple branches</a:t>
            </a:r>
          </a:p>
          <a:p>
            <a:endParaRPr lang="en-US" dirty="0"/>
          </a:p>
          <a:p>
            <a:r>
              <a:rPr lang="en-US" dirty="0"/>
              <a:t>5,6,7 – are a loop.</a:t>
            </a:r>
          </a:p>
          <a:p>
            <a:r>
              <a:rPr lang="en-US" dirty="0"/>
              <a:t>  - once around for each nameable unit of change.</a:t>
            </a:r>
          </a:p>
          <a:p>
            <a:r>
              <a:rPr lang="en-US" dirty="0"/>
              <a:t>  - each with a meaningful commit message.</a:t>
            </a:r>
          </a:p>
          <a:p>
            <a:endParaRPr lang="en-US" dirty="0"/>
          </a:p>
          <a:p>
            <a:r>
              <a:rPr lang="en-US" dirty="0"/>
              <a:t>8 – can push </a:t>
            </a:r>
          </a:p>
          <a:p>
            <a:r>
              <a:rPr lang="en-US" dirty="0"/>
              <a:t>  - different feature branches if working on multiple contributions.</a:t>
            </a:r>
          </a:p>
          <a:p>
            <a:r>
              <a:rPr lang="en-US" b="1" dirty="0"/>
              <a:t>  - the same feature branch with new changes</a:t>
            </a:r>
          </a:p>
          <a:p>
            <a:r>
              <a:rPr lang="en-US" b="1" dirty="0"/>
              <a:t>    - </a:t>
            </a:r>
            <a:r>
              <a:rPr lang="en-US" b="0" dirty="0"/>
              <a:t>Forgot something / Manager requests</a:t>
            </a:r>
          </a:p>
          <a:p>
            <a:r>
              <a:rPr lang="en-US" b="0" dirty="0"/>
              <a:t>    - Resolve merge conflicts</a:t>
            </a:r>
            <a:endParaRPr lang="en-US" b="1" dirty="0"/>
          </a:p>
          <a:p>
            <a:r>
              <a:rPr lang="en-US" b="1" dirty="0"/>
              <a:t>    - will automatically update PR</a:t>
            </a:r>
          </a:p>
          <a:p>
            <a:r>
              <a:rPr lang="en-US" b="0" dirty="0"/>
              <a:t>    - you will see this in effect at the start of next week’s class.</a:t>
            </a:r>
          </a:p>
          <a:p>
            <a:endParaRPr lang="en-US" dirty="0"/>
          </a:p>
          <a:p>
            <a:r>
              <a:rPr lang="en-US" dirty="0"/>
              <a:t>9 – Typically only once for a given change</a:t>
            </a:r>
          </a:p>
          <a:p>
            <a:r>
              <a:rPr lang="en-US" dirty="0"/>
              <a:t>  - But may have multiple for different contributions.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0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state:</a:t>
            </a:r>
          </a:p>
          <a:p>
            <a:r>
              <a:rPr lang="en-US" dirty="0"/>
              <a:t>  - You have made a PR to the upstream for your changes</a:t>
            </a:r>
          </a:p>
          <a:p>
            <a:r>
              <a:rPr lang="en-US" dirty="0"/>
              <a:t>    - The blue commit.</a:t>
            </a:r>
          </a:p>
          <a:p>
            <a:endParaRPr lang="en-US" dirty="0"/>
          </a:p>
          <a:p>
            <a:r>
              <a:rPr lang="en-US" dirty="0"/>
              <a:t>But keep in mind that your classmates have also made PR’s for their changes</a:t>
            </a:r>
          </a:p>
          <a:p>
            <a:r>
              <a:rPr lang="en-US" dirty="0"/>
              <a:t>  - pink commit</a:t>
            </a:r>
          </a:p>
          <a:p>
            <a:r>
              <a:rPr lang="en-US" dirty="0"/>
              <a:t>  - lime commit</a:t>
            </a:r>
          </a:p>
          <a:p>
            <a:r>
              <a:rPr lang="en-US" dirty="0"/>
              <a:t>This is like a FOSS community working asynchronously across the globe.</a:t>
            </a:r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r>
              <a:rPr lang="en-US" dirty="0"/>
              <a:t>  - As a project maintainer.</a:t>
            </a:r>
          </a:p>
          <a:p>
            <a:r>
              <a:rPr lang="en-US" dirty="0"/>
              <a:t>  - Show list of PR’s in the upstream</a:t>
            </a:r>
          </a:p>
          <a:p>
            <a:endParaRPr lang="en-US" dirty="0"/>
          </a:p>
          <a:p>
            <a:r>
              <a:rPr lang="en-US" dirty="0"/>
              <a:t>  - Show one and see</a:t>
            </a:r>
          </a:p>
          <a:p>
            <a:r>
              <a:rPr lang="en-US" dirty="0"/>
              <a:t>    - “This branch has </a:t>
            </a:r>
            <a:r>
              <a:rPr lang="en-US" b="1" dirty="0"/>
              <a:t>no conflicts </a:t>
            </a:r>
            <a:r>
              <a:rPr lang="en-US" dirty="0"/>
              <a:t>with the base branch”</a:t>
            </a:r>
          </a:p>
          <a:p>
            <a:r>
              <a:rPr lang="en-US" dirty="0"/>
              <a:t>    - “</a:t>
            </a:r>
            <a:r>
              <a:rPr lang="en-US" b="1" dirty="0"/>
              <a:t>Merging can be performed automatically</a:t>
            </a:r>
            <a:r>
              <a:rPr lang="en-US" dirty="0"/>
              <a:t>.”</a:t>
            </a:r>
          </a:p>
          <a:p>
            <a:r>
              <a:rPr lang="en-US" dirty="0"/>
              <a:t>      - Because issues were chosen very carefully</a:t>
            </a:r>
          </a:p>
          <a:p>
            <a:r>
              <a:rPr lang="en-US" dirty="0"/>
              <a:t>      - None of them changed the same parts of the code.</a:t>
            </a:r>
          </a:p>
          <a:p>
            <a:endParaRPr lang="en-US" dirty="0"/>
          </a:p>
          <a:p>
            <a:r>
              <a:rPr lang="en-US" dirty="0"/>
              <a:t>    - NOTE: All PRs should show this.</a:t>
            </a:r>
          </a:p>
          <a:p>
            <a:r>
              <a:rPr lang="en-US" dirty="0"/>
              <a:t>      - Issues were created to be non-conflicting.</a:t>
            </a:r>
          </a:p>
          <a:p>
            <a:r>
              <a:rPr lang="en-US" dirty="0"/>
              <a:t>      - If someone messes up and makes a conflict</a:t>
            </a:r>
          </a:p>
          <a:p>
            <a:r>
              <a:rPr lang="en-US" dirty="0"/>
              <a:t>        - Explain briefly that it is an example of what we will get to.</a:t>
            </a:r>
          </a:p>
          <a:p>
            <a:r>
              <a:rPr lang="en-US" dirty="0"/>
              <a:t>        - Skip it.</a:t>
            </a:r>
          </a:p>
          <a:p>
            <a:endParaRPr lang="en-US" dirty="0"/>
          </a:p>
          <a:p>
            <a:r>
              <a:rPr lang="en-US" dirty="0"/>
              <a:t>  - Merge one automatic merge from your section.</a:t>
            </a:r>
          </a:p>
          <a:p>
            <a:r>
              <a:rPr lang="en-US" dirty="0"/>
              <a:t>    - Show that PR is then closed.</a:t>
            </a:r>
          </a:p>
          <a:p>
            <a:r>
              <a:rPr lang="en-US" dirty="0"/>
              <a:t>    - Show that with “Closes” or “Fixes” line that the issue is also closed.</a:t>
            </a:r>
          </a:p>
          <a:p>
            <a:r>
              <a:rPr lang="en-US" dirty="0"/>
              <a:t>    - Show that the PR is displayed in the “Code” pane.</a:t>
            </a:r>
          </a:p>
          <a:p>
            <a:r>
              <a:rPr lang="en-US" dirty="0"/>
              <a:t>    - Show that the link in the “Code” pane take you to the full PR.</a:t>
            </a:r>
          </a:p>
          <a:p>
            <a:r>
              <a:rPr lang="en-US" dirty="0"/>
              <a:t>    - Show diff</a:t>
            </a:r>
          </a:p>
          <a:p>
            <a:r>
              <a:rPr lang="en-US" dirty="0"/>
              <a:t>    - Show ”Commits Pane” </a:t>
            </a:r>
          </a:p>
          <a:p>
            <a:r>
              <a:rPr lang="en-US" dirty="0"/>
              <a:t>    - Show can go to the repo at the time of the commit</a:t>
            </a:r>
          </a:p>
          <a:p>
            <a:r>
              <a:rPr lang="en-US" dirty="0"/>
              <a:t>      - Point out the SHA – unique identifier.</a:t>
            </a:r>
          </a:p>
          <a:p>
            <a:endParaRPr lang="en-US" dirty="0"/>
          </a:p>
          <a:p>
            <a:r>
              <a:rPr lang="en-US" dirty="0"/>
              <a:t>- Merge all of the automatic merges from your section.</a:t>
            </a:r>
          </a:p>
          <a:p>
            <a:r>
              <a:rPr lang="en-US" dirty="0"/>
              <a:t>  - If any have conflicts added by earlier commits.</a:t>
            </a:r>
          </a:p>
          <a:p>
            <a:r>
              <a:rPr lang="en-US" dirty="0"/>
              <a:t>  - Discuss what happened.</a:t>
            </a:r>
          </a:p>
          <a:p>
            <a:r>
              <a:rPr lang="en-US" dirty="0"/>
              <a:t>  - Skip them as that’s what we’ll learn to deal with later today and next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94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maintainers merged your changes (blue)</a:t>
            </a:r>
          </a:p>
          <a:p>
            <a:r>
              <a:rPr lang="en-US" dirty="0"/>
              <a:t>But may also have merged changes from others (pink, lime)</a:t>
            </a:r>
          </a:p>
          <a:p>
            <a:endParaRPr lang="en-US" dirty="0"/>
          </a:p>
          <a:p>
            <a:r>
              <a:rPr lang="en-US" dirty="0"/>
              <a:t>So at this point:</a:t>
            </a:r>
          </a:p>
          <a:p>
            <a:r>
              <a:rPr lang="en-US" dirty="0"/>
              <a:t>  - the main branch in your origin is not the same as in the upstream</a:t>
            </a:r>
          </a:p>
          <a:p>
            <a:r>
              <a:rPr lang="en-US" dirty="0"/>
              <a:t>  - the main branch in your local repo is not the same as in the upstream.</a:t>
            </a:r>
          </a:p>
          <a:p>
            <a:endParaRPr lang="en-US" dirty="0"/>
          </a:p>
          <a:p>
            <a:r>
              <a:rPr lang="en-US" dirty="0"/>
              <a:t>And recall that</a:t>
            </a:r>
          </a:p>
          <a:p>
            <a:r>
              <a:rPr lang="en-US" dirty="0"/>
              <a:t>  - all new work is supposed to begin from the end of the main branch.</a:t>
            </a:r>
          </a:p>
          <a:p>
            <a:endParaRPr lang="en-US" dirty="0"/>
          </a:p>
          <a:p>
            <a:r>
              <a:rPr lang="en-US" dirty="0"/>
              <a:t>So now if you wish to make another contribution</a:t>
            </a:r>
          </a:p>
          <a:p>
            <a:r>
              <a:rPr lang="en-US" dirty="0"/>
              <a:t>  - You need to get the updated main branch.</a:t>
            </a:r>
          </a:p>
          <a:p>
            <a:r>
              <a:rPr lang="en-US" dirty="0"/>
              <a:t>  - You need to get those changes to the main branch </a:t>
            </a:r>
          </a:p>
          <a:p>
            <a:r>
              <a:rPr lang="en-US" dirty="0"/>
              <a:t>    - into our origin repository</a:t>
            </a:r>
          </a:p>
          <a:p>
            <a:r>
              <a:rPr lang="en-US" dirty="0"/>
              <a:t>    - into our local repository</a:t>
            </a:r>
          </a:p>
        </p:txBody>
      </p:sp>
    </p:spTree>
    <p:extLst>
      <p:ext uri="{BB962C8B-B14F-4D97-AF65-F5344CB8AC3E}">
        <p14:creationId xmlns:p14="http://schemas.microsoft.com/office/powerpoint/2010/main" val="121238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3 step process.</a:t>
            </a:r>
          </a:p>
          <a:p>
            <a:endParaRPr lang="en-US" dirty="0"/>
          </a:p>
          <a:p>
            <a:r>
              <a:rPr lang="en-US" dirty="0"/>
              <a:t>  - Switch to the main branch</a:t>
            </a:r>
          </a:p>
          <a:p>
            <a:r>
              <a:rPr lang="en-US" dirty="0"/>
              <a:t>    - because that is what we want to update.</a:t>
            </a:r>
          </a:p>
          <a:p>
            <a:endParaRPr lang="en-US" dirty="0"/>
          </a:p>
          <a:p>
            <a:r>
              <a:rPr lang="en-US" dirty="0"/>
              <a:t>  - Pull the main branch from the upstream.</a:t>
            </a:r>
          </a:p>
          <a:p>
            <a:r>
              <a:rPr lang="en-US" dirty="0"/>
              <a:t>    - This gets the new commits from the upstream main</a:t>
            </a:r>
          </a:p>
          <a:p>
            <a:r>
              <a:rPr lang="en-US" dirty="0"/>
              <a:t>    - appends them to the end of your main branch</a:t>
            </a:r>
          </a:p>
          <a:p>
            <a:endParaRPr lang="en-US" dirty="0"/>
          </a:p>
          <a:p>
            <a:r>
              <a:rPr lang="en-US" dirty="0"/>
              <a:t>  - Push your main branch to the origin.</a:t>
            </a:r>
          </a:p>
          <a:p>
            <a:r>
              <a:rPr lang="en-US" dirty="0"/>
              <a:t>    - makes your main there look like your local main.</a:t>
            </a:r>
          </a:p>
          <a:p>
            <a:endParaRPr lang="en-US" dirty="0"/>
          </a:p>
          <a:p>
            <a:r>
              <a:rPr lang="en-US" dirty="0"/>
              <a:t>Note: One other thing that will need to be done.</a:t>
            </a:r>
          </a:p>
          <a:p>
            <a:r>
              <a:rPr lang="en-US" dirty="0"/>
              <a:t>  - The orange line from local to upstream is new.</a:t>
            </a:r>
          </a:p>
          <a:p>
            <a:r>
              <a:rPr lang="en-US" dirty="0"/>
              <a:t>  - Need to establish that connection so your local knows about the upstream.</a:t>
            </a:r>
          </a:p>
          <a:p>
            <a:r>
              <a:rPr lang="en-US" dirty="0"/>
              <a:t>  - Called “Setting the upstream remote”</a:t>
            </a:r>
          </a:p>
          <a:p>
            <a:endParaRPr lang="en-US" dirty="0"/>
          </a:p>
          <a:p>
            <a:r>
              <a:rPr lang="en-US" dirty="0"/>
              <a:t>This works easily because you never changed the main branch!!</a:t>
            </a:r>
          </a:p>
          <a:p>
            <a:r>
              <a:rPr lang="en-US" dirty="0"/>
              <a:t>  - So the blue commit can always be built on top of the green one</a:t>
            </a:r>
          </a:p>
          <a:p>
            <a:r>
              <a:rPr lang="en-US" dirty="0"/>
              <a:t>  - and the pink one on top of the blue one</a:t>
            </a:r>
          </a:p>
          <a:p>
            <a:r>
              <a:rPr lang="en-US" dirty="0"/>
              <a:t>  - and the lime one on top of the pink one.</a:t>
            </a:r>
          </a:p>
          <a:p>
            <a:endParaRPr lang="en-US" dirty="0"/>
          </a:p>
          <a:p>
            <a:r>
              <a:rPr lang="en-US" dirty="0"/>
              <a:t>Do you think the order that the maintainers added these commits matters?</a:t>
            </a:r>
          </a:p>
          <a:p>
            <a:r>
              <a:rPr lang="en-US" dirty="0"/>
              <a:t>  - No. They were all carefully engineered so that they didn’t conflict.</a:t>
            </a:r>
          </a:p>
          <a:p>
            <a:r>
              <a:rPr lang="en-US" dirty="0"/>
              <a:t>  - any commit they put after green could have been put on the end of your main.</a:t>
            </a:r>
          </a:p>
          <a:p>
            <a:r>
              <a:rPr lang="en-US" dirty="0"/>
              <a:t>  - so as long as none of them conflict and all build from green its going to work.</a:t>
            </a:r>
          </a:p>
          <a:p>
            <a:r>
              <a:rPr lang="en-US" dirty="0"/>
              <a:t>    - Imagine each commit being to a different file.</a:t>
            </a:r>
          </a:p>
          <a:p>
            <a:r>
              <a:rPr lang="en-US" dirty="0"/>
              <a:t>    - this is what was done in the prior homework</a:t>
            </a:r>
          </a:p>
          <a:p>
            <a:r>
              <a:rPr lang="en-US" dirty="0"/>
              <a:t>      - All of the issues were carefully created so that they were in different files or different parts of the same file.</a:t>
            </a:r>
          </a:p>
          <a:p>
            <a:endParaRPr lang="en-US" dirty="0"/>
          </a:p>
          <a:p>
            <a:r>
              <a:rPr lang="en-US" dirty="0"/>
              <a:t>This is the reason we don’t commit to main.</a:t>
            </a:r>
          </a:p>
          <a:p>
            <a:r>
              <a:rPr lang="en-US" dirty="0"/>
              <a:t>  - As long as you don’t commit to main,</a:t>
            </a:r>
          </a:p>
          <a:p>
            <a:r>
              <a:rPr lang="en-US" dirty="0"/>
              <a:t>  - any commits added to main by the maintainers</a:t>
            </a:r>
          </a:p>
          <a:p>
            <a:r>
              <a:rPr lang="en-US" dirty="0"/>
              <a:t>  - can simply be added onto your main</a:t>
            </a:r>
          </a:p>
          <a:p>
            <a:endParaRPr lang="en-US" dirty="0"/>
          </a:p>
          <a:p>
            <a:r>
              <a:rPr lang="en-US" dirty="0"/>
              <a:t>This is called a “Fast-Forward Merge”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6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fast-forward merge we just saw works because we didn’t commit to main.</a:t>
            </a:r>
          </a:p>
          <a:p>
            <a:endParaRPr lang="en-US" dirty="0"/>
          </a:p>
          <a:p>
            <a:r>
              <a:rPr lang="en-US" dirty="0"/>
              <a:t>That is we followed our RULE:</a:t>
            </a:r>
          </a:p>
          <a:p>
            <a:r>
              <a:rPr lang="en-US" dirty="0"/>
              <a:t>  - You should only ever commit to feature branches.</a:t>
            </a:r>
          </a:p>
          <a:p>
            <a:endParaRPr lang="en-US" dirty="0"/>
          </a:p>
          <a:p>
            <a:r>
              <a:rPr lang="en-US" dirty="0"/>
              <a:t>Let’s see what happens when you don’t follow the rule!!</a:t>
            </a:r>
          </a:p>
          <a:p>
            <a:endParaRPr lang="en-US" dirty="0"/>
          </a:p>
          <a:p>
            <a:r>
              <a:rPr lang="en-US" dirty="0"/>
              <a:t>Consider this picture.</a:t>
            </a:r>
          </a:p>
          <a:p>
            <a:endParaRPr lang="en-US" dirty="0"/>
          </a:p>
          <a:p>
            <a:r>
              <a:rPr lang="en-US" dirty="0"/>
              <a:t>Activity: </a:t>
            </a:r>
          </a:p>
          <a:p>
            <a:r>
              <a:rPr lang="en-US" dirty="0"/>
              <a:t>  - Small groups discuss and answer the questions:</a:t>
            </a:r>
          </a:p>
          <a:p>
            <a:r>
              <a:rPr lang="en-US" dirty="0"/>
              <a:t>    - What have you done?</a:t>
            </a:r>
          </a:p>
          <a:p>
            <a:r>
              <a:rPr lang="en-US" dirty="0"/>
              <a:t>    - What have the maintainers done?</a:t>
            </a:r>
          </a:p>
          <a:p>
            <a:r>
              <a:rPr lang="en-US" dirty="0"/>
              <a:t>    - What could go wrong when you pull? </a:t>
            </a:r>
          </a:p>
          <a:p>
            <a:r>
              <a:rPr lang="en-US" dirty="0"/>
              <a:t>    - Are there conditions when everything would be okay?</a:t>
            </a:r>
          </a:p>
          <a:p>
            <a:r>
              <a:rPr lang="en-US" dirty="0"/>
              <a:t>      - are they realistic?</a:t>
            </a:r>
          </a:p>
          <a:p>
            <a:endParaRPr lang="en-US" dirty="0"/>
          </a:p>
          <a:p>
            <a:r>
              <a:rPr lang="en-US" dirty="0"/>
              <a:t>Discussion Points:</a:t>
            </a:r>
          </a:p>
          <a:p>
            <a:r>
              <a:rPr lang="en-US" dirty="0"/>
              <a:t>  - you made a commit to main (fuchsia)</a:t>
            </a:r>
          </a:p>
          <a:p>
            <a:r>
              <a:rPr lang="en-US" dirty="0"/>
              <a:t>  - maintainers merged commits into main (blue, lime)</a:t>
            </a:r>
          </a:p>
          <a:p>
            <a:r>
              <a:rPr lang="en-US" dirty="0"/>
              <a:t>  - When you try to pull there could be a problem…</a:t>
            </a:r>
          </a:p>
          <a:p>
            <a:r>
              <a:rPr lang="en-US" dirty="0"/>
              <a:t>    - What order would the commits appear in in your main? </a:t>
            </a:r>
          </a:p>
          <a:p>
            <a:r>
              <a:rPr lang="en-US" dirty="0"/>
              <a:t>      - And then your main would still not be synchronized with the upstream!</a:t>
            </a:r>
          </a:p>
          <a:p>
            <a:r>
              <a:rPr lang="en-US" dirty="0"/>
              <a:t>    - Also imagine…</a:t>
            </a:r>
          </a:p>
          <a:p>
            <a:r>
              <a:rPr lang="en-US" dirty="0"/>
              <a:t>      - The blue commit builds on the green one</a:t>
            </a:r>
          </a:p>
          <a:p>
            <a:r>
              <a:rPr lang="en-US" dirty="0"/>
              <a:t>      - Your fuchsia commit builds on the green one</a:t>
            </a:r>
          </a:p>
          <a:p>
            <a:r>
              <a:rPr lang="en-US" dirty="0"/>
              <a:t>      - How might that be a problem?</a:t>
            </a:r>
          </a:p>
          <a:p>
            <a:endParaRPr lang="en-US" dirty="0"/>
          </a:p>
          <a:p>
            <a:r>
              <a:rPr lang="en-US" dirty="0"/>
              <a:t>This is why you never commit to main.</a:t>
            </a:r>
          </a:p>
          <a:p>
            <a:r>
              <a:rPr lang="en-US" dirty="0"/>
              <a:t>  - So long as you haven’t added any commits to main</a:t>
            </a:r>
          </a:p>
          <a:p>
            <a:r>
              <a:rPr lang="en-US" dirty="0"/>
              <a:t>  - The changes made to main by the maintainers are easily added to the end of your main</a:t>
            </a:r>
          </a:p>
          <a:p>
            <a:r>
              <a:rPr lang="en-US" dirty="0"/>
              <a:t>  - There will never be a conflict.</a:t>
            </a:r>
          </a:p>
          <a:p>
            <a:r>
              <a:rPr lang="en-US" dirty="0"/>
              <a:t>  - That is they can be added via a “Fast Forward Merge”</a:t>
            </a:r>
          </a:p>
        </p:txBody>
      </p:sp>
    </p:spTree>
    <p:extLst>
      <p:ext uri="{BB962C8B-B14F-4D97-AF65-F5344CB8AC3E}">
        <p14:creationId xmlns:p14="http://schemas.microsoft.com/office/powerpoint/2010/main" val="3278795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main now contains all of your changes</a:t>
            </a:r>
          </a:p>
          <a:p>
            <a:r>
              <a:rPr lang="en-US" dirty="0"/>
              <a:t>  - so there is no need to keep your feature branches.</a:t>
            </a:r>
          </a:p>
          <a:p>
            <a:r>
              <a:rPr lang="en-US" dirty="0"/>
              <a:t>  - they can be deleted.</a:t>
            </a:r>
          </a:p>
          <a:p>
            <a:endParaRPr lang="en-US" dirty="0"/>
          </a:p>
          <a:p>
            <a:r>
              <a:rPr lang="en-US" dirty="0"/>
              <a:t>Once they are deleted</a:t>
            </a:r>
          </a:p>
          <a:p>
            <a:r>
              <a:rPr lang="en-US" dirty="0"/>
              <a:t>  - you are back in synch with the upstream</a:t>
            </a:r>
          </a:p>
          <a:p>
            <a:r>
              <a:rPr lang="en-US" dirty="0"/>
              <a:t>  - back to where you are ready to start new work</a:t>
            </a:r>
          </a:p>
          <a:p>
            <a:endParaRPr lang="en-US" dirty="0"/>
          </a:p>
          <a:p>
            <a:r>
              <a:rPr lang="en-US" dirty="0"/>
              <a:t>You may have emotional attachment to your branches…</a:t>
            </a:r>
          </a:p>
          <a:p>
            <a:r>
              <a:rPr lang="en-US" dirty="0"/>
              <a:t>  - you worked hard on them!</a:t>
            </a:r>
          </a:p>
          <a:p>
            <a:r>
              <a:rPr lang="en-US" dirty="0"/>
              <a:t>  - it’s fine you can keep them if you like</a:t>
            </a:r>
          </a:p>
          <a:p>
            <a:r>
              <a:rPr lang="en-US" dirty="0"/>
              <a:t>  - eventually you’ll realize its not necessary</a:t>
            </a:r>
          </a:p>
          <a:p>
            <a:r>
              <a:rPr lang="en-US" dirty="0"/>
              <a:t>  - and they clutter things up when you have too many.</a:t>
            </a:r>
          </a:p>
          <a:p>
            <a:r>
              <a:rPr lang="en-US" dirty="0"/>
              <a:t>  - then you’ll feel comfortable deleting them.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4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will</a:t>
            </a:r>
          </a:p>
          <a:p>
            <a:r>
              <a:rPr lang="en-US" dirty="0"/>
              <a:t>  - Synchronize with main to get all the changes I just merged</a:t>
            </a:r>
          </a:p>
          <a:p>
            <a:r>
              <a:rPr lang="en-US" dirty="0"/>
              <a:t>  - Pick a round 2 issue</a:t>
            </a:r>
          </a:p>
          <a:p>
            <a:r>
              <a:rPr lang="en-US" dirty="0"/>
              <a:t>  - Create and switch to a new feature branch</a:t>
            </a:r>
          </a:p>
          <a:p>
            <a:r>
              <a:rPr lang="en-US" dirty="0"/>
              <a:t>  - Fix the issue</a:t>
            </a:r>
          </a:p>
          <a:p>
            <a:r>
              <a:rPr lang="en-US" dirty="0"/>
              <a:t>  - Stage and commit the changes</a:t>
            </a:r>
          </a:p>
          <a:p>
            <a:r>
              <a:rPr lang="en-US" dirty="0"/>
              <a:t>  - Push to the origin</a:t>
            </a:r>
          </a:p>
          <a:p>
            <a:r>
              <a:rPr lang="en-US" dirty="0"/>
              <a:t>  - Make a pull request to the upstream.</a:t>
            </a:r>
          </a:p>
          <a:p>
            <a:endParaRPr lang="en-US" dirty="0"/>
          </a:p>
          <a:p>
            <a:r>
              <a:rPr lang="en-US" dirty="0"/>
              <a:t>The hook is…</a:t>
            </a:r>
          </a:p>
          <a:p>
            <a:r>
              <a:rPr lang="en-US" dirty="0"/>
              <a:t>  - There are only 4 round 2 issues</a:t>
            </a:r>
          </a:p>
          <a:p>
            <a:r>
              <a:rPr lang="en-US" dirty="0"/>
              <a:t>  - So many of you will work on the same part of the code.</a:t>
            </a:r>
          </a:p>
          <a:p>
            <a:r>
              <a:rPr lang="en-US" dirty="0"/>
              <a:t>  - Thus, working on the Round 2 issues will create conflicts.</a:t>
            </a:r>
          </a:p>
          <a:p>
            <a:r>
              <a:rPr lang="en-US" dirty="0"/>
              <a:t>    - Your change may be different than someone else’s.</a:t>
            </a:r>
          </a:p>
          <a:p>
            <a:r>
              <a:rPr lang="en-US" dirty="0"/>
              <a:t>    - Or even if your changes are identical, git cannot necessarily detect that.</a:t>
            </a:r>
          </a:p>
          <a:p>
            <a:r>
              <a:rPr lang="en-US" dirty="0"/>
              <a:t>      - Because the commits are different – i.e. have different names, ID, timestamps</a:t>
            </a:r>
          </a:p>
          <a:p>
            <a:r>
              <a:rPr lang="en-US" dirty="0"/>
              <a:t>      - so who would get credit for it?</a:t>
            </a:r>
          </a:p>
          <a:p>
            <a:endParaRPr lang="en-US" dirty="0"/>
          </a:p>
          <a:p>
            <a:r>
              <a:rPr lang="en-US" dirty="0"/>
              <a:t>We’ll see what these conflicts look like next week!</a:t>
            </a:r>
          </a:p>
          <a:p>
            <a:r>
              <a:rPr lang="en-US" dirty="0"/>
              <a:t>  - and how </a:t>
            </a:r>
            <a:r>
              <a:rPr lang="en-US"/>
              <a:t>to deal with them.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7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github.com/log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-scm.com/downloads/logo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tiff"/><Relationship Id="rId2" Type="http://schemas.openxmlformats.org/officeDocument/2006/relationships/hyperlink" Target="https://www.slidescarnival.com/?utm_source=temp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4.0/" TargetMode="External"/><Relationship Id="rId5" Type="http://schemas.openxmlformats.org/officeDocument/2006/relationships/image" Target="../media/image16.tiff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6100618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  <a:t>11 – Staying Synchronized</a:t>
            </a:r>
            <a:b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  <a:t>	with the Upstream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FB513-8D87-3941-8909-EF842BF6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23">
            <a:off x="4581621" y="3808175"/>
            <a:ext cx="1513066" cy="63183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63A4626-DFFB-834C-991B-8BDEB561B943}"/>
              </a:ext>
            </a:extLst>
          </p:cNvPr>
          <p:cNvGrpSpPr/>
          <p:nvPr/>
        </p:nvGrpSpPr>
        <p:grpSpPr>
          <a:xfrm rot="20871660">
            <a:off x="4304870" y="2085192"/>
            <a:ext cx="2329337" cy="1387091"/>
            <a:chOff x="4239610" y="2801371"/>
            <a:chExt cx="2329337" cy="1387091"/>
          </a:xfrm>
        </p:grpSpPr>
        <p:pic>
          <p:nvPicPr>
            <p:cNvPr id="5" name="Picture 4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86137239-921D-6F41-BC2A-48C7923C9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34681">
              <a:off x="4239610" y="3233434"/>
              <a:ext cx="2329337" cy="955028"/>
            </a:xfrm>
            <a:prstGeom prst="rect">
              <a:avLst/>
            </a:prstGeom>
          </p:spPr>
        </p:pic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67BEFDA-A5DA-134B-BC81-CE63E9673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3221" y="2801371"/>
              <a:ext cx="596591" cy="59659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1DF5FC-6A60-E847-810F-5F49DB78F48C}"/>
              </a:ext>
            </a:extLst>
          </p:cNvPr>
          <p:cNvSpPr txBox="1"/>
          <p:nvPr/>
        </p:nvSpPr>
        <p:spPr>
          <a:xfrm>
            <a:off x="4816372" y="4727558"/>
            <a:ext cx="16337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Images from: </a:t>
            </a:r>
          </a:p>
          <a:p>
            <a:r>
              <a:rPr lang="en-US" sz="7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https://git-scm.com/downloads/logos</a:t>
            </a:r>
            <a:endParaRPr lang="en-US" sz="7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r>
              <a:rPr lang="en-US" sz="7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https://github.com/logos</a:t>
            </a:r>
            <a:endParaRPr lang="en-US" sz="7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1D652-8331-3B42-851F-A81CCF2DA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43546">
            <a:off x="520707" y="2654144"/>
            <a:ext cx="3354019" cy="1887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71A57-390E-4E42-8511-19C902F5359F}"/>
              </a:ext>
            </a:extLst>
          </p:cNvPr>
          <p:cNvSpPr txBox="1"/>
          <p:nvPr/>
        </p:nvSpPr>
        <p:spPr>
          <a:xfrm rot="21270371">
            <a:off x="910718" y="4469502"/>
            <a:ext cx="2961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https://</a:t>
            </a:r>
            <a:r>
              <a:rPr lang="en-US" sz="1000" dirty="0" err="1">
                <a:solidFill>
                  <a:srgbClr val="00B0F0"/>
                </a:solidFill>
              </a:rPr>
              <a:t>www.youtube.com</a:t>
            </a:r>
            <a:r>
              <a:rPr lang="en-US" sz="1000" dirty="0">
                <a:solidFill>
                  <a:srgbClr val="00B0F0"/>
                </a:solidFill>
              </a:rPr>
              <a:t>/</a:t>
            </a:r>
            <a:r>
              <a:rPr lang="en-US" sz="1000" dirty="0" err="1">
                <a:solidFill>
                  <a:srgbClr val="00B0F0"/>
                </a:solidFill>
              </a:rPr>
              <a:t>watch?v</a:t>
            </a:r>
            <a:r>
              <a:rPr lang="en-US" sz="1000" dirty="0">
                <a:solidFill>
                  <a:srgbClr val="00B0F0"/>
                </a:solidFill>
              </a:rPr>
              <a:t>=Tyd0FO0tko8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3DCB6-63B3-AC14-AE02-AA7586A11FCA}"/>
              </a:ext>
            </a:extLst>
          </p:cNvPr>
          <p:cNvSpPr txBox="1"/>
          <p:nvPr/>
        </p:nvSpPr>
        <p:spPr>
          <a:xfrm>
            <a:off x="762000" y="2039680"/>
            <a:ext cx="27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190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10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2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4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177B4490-0EE2-E74C-8CD4-7C10EE1B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3817938"/>
            <a:ext cx="396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6"/>
              </a:rPr>
              <a:t>https://creativecommons.org/licenses/by-nc/4.0/</a:t>
            </a:r>
            <a:endParaRPr lang="en-US" altLang="en-US"/>
          </a:p>
        </p:txBody>
      </p:sp>
      <p:pic>
        <p:nvPicPr>
          <p:cNvPr id="15369" name="Picture 13">
            <a:extLst>
              <a:ext uri="{FF2B5EF4-FFF2-40B4-BE49-F238E27FC236}">
                <a16:creationId xmlns:a16="http://schemas.microsoft.com/office/drawing/2014/main" id="{E8AF4106-07BF-EB46-A217-F2A1D853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114675"/>
            <a:ext cx="281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GitHub and Git: </a:t>
            </a:r>
            <a:r>
              <a:rPr lang="en-US" sz="3200" i="1" dirty="0"/>
              <a:t>Upstreaming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BF59C-B6AD-DE70-7828-CEAAA119A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71" y="1030332"/>
            <a:ext cx="4880029" cy="41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1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GitHub and Git: </a:t>
            </a:r>
            <a:r>
              <a:rPr lang="en-US" sz="3200" i="1" dirty="0"/>
              <a:t>Upstreaming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017C3-A4E3-0A44-8ECB-D0BABBEA564E}"/>
              </a:ext>
            </a:extLst>
          </p:cNvPr>
          <p:cNvSpPr txBox="1"/>
          <p:nvPr/>
        </p:nvSpPr>
        <p:spPr>
          <a:xfrm>
            <a:off x="11022" y="1010245"/>
            <a:ext cx="37112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egoe Print" panose="02000800000000000000" pitchFamily="2" charset="0"/>
              </a:rPr>
              <a:t>1.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Fork</a:t>
            </a:r>
            <a:r>
              <a:rPr lang="en-US" sz="1800" dirty="0">
                <a:latin typeface="Segoe Print" panose="02000800000000000000" pitchFamily="2" charset="0"/>
              </a:rPr>
              <a:t> the Upstream</a:t>
            </a:r>
          </a:p>
          <a:p>
            <a:r>
              <a:rPr lang="en-US" sz="1800" dirty="0">
                <a:latin typeface="Segoe Print" panose="02000800000000000000" pitchFamily="2" charset="0"/>
              </a:rPr>
              <a:t>2.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clone</a:t>
            </a:r>
            <a:r>
              <a:rPr lang="en-US" sz="1800" dirty="0">
                <a:latin typeface="Segoe Print" panose="02000800000000000000" pitchFamily="2" charset="0"/>
              </a:rPr>
              <a:t> your Origin</a:t>
            </a:r>
          </a:p>
          <a:p>
            <a:r>
              <a:rPr lang="en-US" sz="1800" dirty="0">
                <a:latin typeface="Segoe Print" panose="02000800000000000000" pitchFamily="2" charset="0"/>
              </a:rPr>
              <a:t>3. Create feature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branch</a:t>
            </a:r>
            <a:r>
              <a:rPr lang="en-US" sz="1800" b="1" dirty="0">
                <a:solidFill>
                  <a:srgbClr val="00B050"/>
                </a:solidFill>
                <a:latin typeface="Segoe Print" panose="02000800000000000000" pitchFamily="2" charset="0"/>
              </a:rPr>
              <a:t>**</a:t>
            </a:r>
          </a:p>
          <a:p>
            <a:r>
              <a:rPr lang="en-US" sz="1800" dirty="0">
                <a:latin typeface="Segoe Print" panose="02000800000000000000" pitchFamily="2" charset="0"/>
              </a:rPr>
              <a:t>4.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switch</a:t>
            </a:r>
            <a:r>
              <a:rPr lang="en-US" sz="1800" dirty="0">
                <a:latin typeface="Segoe Print" panose="02000800000000000000" pitchFamily="2" charset="0"/>
              </a:rPr>
              <a:t> to feature branch</a:t>
            </a:r>
            <a:r>
              <a:rPr lang="en-US" sz="1800" b="1" dirty="0">
                <a:solidFill>
                  <a:srgbClr val="00B050"/>
                </a:solidFill>
                <a:latin typeface="Segoe Print" panose="02000800000000000000" pitchFamily="2" charset="0"/>
              </a:rPr>
              <a:t>**</a:t>
            </a:r>
            <a:endParaRPr lang="en-US" sz="1800" dirty="0">
              <a:latin typeface="Segoe Print" panose="02000800000000000000" pitchFamily="2" charset="0"/>
            </a:endParaRPr>
          </a:p>
          <a:p>
            <a:r>
              <a:rPr lang="en-US" sz="1800" dirty="0">
                <a:latin typeface="Segoe Print" panose="02000800000000000000" pitchFamily="2" charset="0"/>
              </a:rPr>
              <a:t>5.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Edit</a:t>
            </a:r>
            <a:r>
              <a:rPr lang="en-US" sz="1800" dirty="0">
                <a:latin typeface="Segoe Print" panose="02000800000000000000" pitchFamily="2" charset="0"/>
              </a:rPr>
              <a:t> local files</a:t>
            </a:r>
            <a:r>
              <a:rPr lang="en-US" sz="1800" dirty="0">
                <a:solidFill>
                  <a:srgbClr val="FF0000"/>
                </a:solidFill>
                <a:latin typeface="Segoe Print" panose="02000800000000000000" pitchFamily="2" charset="0"/>
              </a:rPr>
              <a:t>*</a:t>
            </a:r>
          </a:p>
          <a:p>
            <a:r>
              <a:rPr lang="en-US" sz="1800" dirty="0">
                <a:latin typeface="Segoe Print" panose="02000800000000000000" pitchFamily="2" charset="0"/>
              </a:rPr>
              <a:t>6.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stage</a:t>
            </a:r>
            <a:r>
              <a:rPr lang="en-US" sz="1800" dirty="0">
                <a:latin typeface="Segoe Print" panose="02000800000000000000" pitchFamily="2" charset="0"/>
              </a:rPr>
              <a:t> changes</a:t>
            </a:r>
            <a:r>
              <a:rPr lang="en-US" sz="1800" dirty="0">
                <a:solidFill>
                  <a:srgbClr val="FF0000"/>
                </a:solidFill>
                <a:latin typeface="Segoe Print" panose="02000800000000000000" pitchFamily="2" charset="0"/>
              </a:rPr>
              <a:t>*</a:t>
            </a:r>
          </a:p>
          <a:p>
            <a:r>
              <a:rPr lang="en-US" sz="1800" dirty="0">
                <a:latin typeface="Segoe Print" panose="02000800000000000000" pitchFamily="2" charset="0"/>
              </a:rPr>
              <a:t>7.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commit</a:t>
            </a:r>
            <a:r>
              <a:rPr lang="en-US" sz="1800" dirty="0">
                <a:latin typeface="Segoe Print" panose="02000800000000000000" pitchFamily="2" charset="0"/>
              </a:rPr>
              <a:t> to feature branch</a:t>
            </a:r>
            <a:r>
              <a:rPr lang="en-US" sz="1800" dirty="0">
                <a:solidFill>
                  <a:srgbClr val="FF0000"/>
                </a:solidFill>
                <a:latin typeface="Segoe Print" panose="02000800000000000000" pitchFamily="2" charset="0"/>
              </a:rPr>
              <a:t>*</a:t>
            </a:r>
          </a:p>
          <a:p>
            <a:r>
              <a:rPr lang="en-US" sz="1800" dirty="0">
                <a:latin typeface="Segoe Print" panose="02000800000000000000" pitchFamily="2" charset="0"/>
              </a:rPr>
              <a:t>8.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push</a:t>
            </a:r>
            <a:r>
              <a:rPr lang="en-US" sz="1800" dirty="0">
                <a:latin typeface="Segoe Print" panose="02000800000000000000" pitchFamily="2" charset="0"/>
              </a:rPr>
              <a:t> to your origin</a:t>
            </a:r>
            <a:r>
              <a:rPr lang="en-US" sz="1800" dirty="0">
                <a:solidFill>
                  <a:srgbClr val="00B050"/>
                </a:solidFill>
                <a:latin typeface="Segoe Print" panose="02000800000000000000" pitchFamily="2" charset="0"/>
              </a:rPr>
              <a:t>** </a:t>
            </a:r>
            <a:r>
              <a:rPr lang="en-US" sz="1800" dirty="0">
                <a:solidFill>
                  <a:srgbClr val="7030A0"/>
                </a:solidFill>
                <a:latin typeface="Segoe Print" panose="02000800000000000000" pitchFamily="2" charset="0"/>
              </a:rPr>
              <a:t>***</a:t>
            </a:r>
          </a:p>
          <a:p>
            <a:r>
              <a:rPr lang="en-US" sz="1800" dirty="0">
                <a:latin typeface="Segoe Print" panose="02000800000000000000" pitchFamily="2" charset="0"/>
              </a:rPr>
              <a:t>9. Make a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Pull Request</a:t>
            </a:r>
            <a:r>
              <a:rPr lang="en-US" sz="1800" dirty="0">
                <a:solidFill>
                  <a:srgbClr val="00B050"/>
                </a:solidFill>
                <a:latin typeface="Segoe Print" panose="02000800000000000000" pitchFamily="2" charset="0"/>
              </a:rPr>
              <a:t>**</a:t>
            </a:r>
            <a:endParaRPr lang="en-US" sz="1800" b="1" dirty="0">
              <a:solidFill>
                <a:srgbClr val="0070C0"/>
              </a:solidFill>
              <a:latin typeface="Segoe Print" panose="02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43DC5-2689-0A48-9BAF-B656B08F7188}"/>
              </a:ext>
            </a:extLst>
          </p:cNvPr>
          <p:cNvSpPr txBox="1"/>
          <p:nvPr/>
        </p:nvSpPr>
        <p:spPr>
          <a:xfrm>
            <a:off x="11022" y="3956526"/>
            <a:ext cx="401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Print" panose="02000800000000000000" pitchFamily="2" charset="0"/>
              </a:rPr>
              <a:t>*</a:t>
            </a:r>
            <a:r>
              <a:rPr lang="en-US" sz="1600" dirty="0">
                <a:latin typeface="Segoe Print" panose="02000800000000000000" pitchFamily="2" charset="0"/>
              </a:rPr>
              <a:t> Loop for each nameable change.</a:t>
            </a:r>
          </a:p>
          <a:p>
            <a:r>
              <a:rPr lang="en-US" sz="1600" dirty="0">
                <a:solidFill>
                  <a:srgbClr val="00B050"/>
                </a:solidFill>
                <a:latin typeface="Segoe Print" panose="02000800000000000000" pitchFamily="2" charset="0"/>
              </a:rPr>
              <a:t>**</a:t>
            </a:r>
            <a:r>
              <a:rPr lang="en-US" sz="1600" dirty="0">
                <a:latin typeface="Segoe Print" panose="02000800000000000000" pitchFamily="2" charset="0"/>
              </a:rPr>
              <a:t> Repeat for </a:t>
            </a:r>
            <a:r>
              <a:rPr lang="en-US" sz="1600" b="1" dirty="0">
                <a:latin typeface="Segoe Print" panose="02000800000000000000" pitchFamily="2" charset="0"/>
              </a:rPr>
              <a:t>distinct</a:t>
            </a:r>
            <a:r>
              <a:rPr lang="en-US" sz="1600" dirty="0">
                <a:latin typeface="Segoe Print" panose="02000800000000000000" pitchFamily="2" charset="0"/>
              </a:rPr>
              <a:t> contributions.</a:t>
            </a:r>
          </a:p>
          <a:p>
            <a:r>
              <a:rPr lang="en-US" sz="1600" dirty="0">
                <a:solidFill>
                  <a:srgbClr val="7030A0"/>
                </a:solidFill>
                <a:latin typeface="Segoe Print" panose="02000800000000000000" pitchFamily="2" charset="0"/>
              </a:rPr>
              <a:t>***</a:t>
            </a:r>
            <a:r>
              <a:rPr lang="en-US" sz="1600" dirty="0">
                <a:latin typeface="Segoe Print" panose="02000800000000000000" pitchFamily="2" charset="0"/>
              </a:rPr>
              <a:t> Repeat to update PR.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AFD7C-7E65-2CD4-AFE3-6D219C175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737" y="1328774"/>
            <a:ext cx="4103601" cy="34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GitHub: </a:t>
            </a:r>
            <a:r>
              <a:rPr lang="en-US" sz="3200" i="1" dirty="0"/>
              <a:t>Pull Requests to Upstream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FF642-0091-AC4D-AFD9-06341862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FC8E689-FDD4-6241-8F67-E6FD2FCCEC42}"/>
              </a:ext>
            </a:extLst>
          </p:cNvPr>
          <p:cNvSpPr txBox="1"/>
          <p:nvPr/>
        </p:nvSpPr>
        <p:spPr>
          <a:xfrm rot="21131740">
            <a:off x="102119" y="1289453"/>
            <a:ext cx="18641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Print" panose="02000800000000000000" pitchFamily="2" charset="0"/>
              </a:rPr>
              <a:t>Demo</a:t>
            </a:r>
            <a:r>
              <a:rPr lang="en-US" sz="2000" dirty="0">
                <a:latin typeface="Segoe Print" panose="02000800000000000000" pitchFamily="2" charset="0"/>
              </a:rPr>
              <a:t>: Merging Pull Requests into the Upstream.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6A5176E7-6BC3-E646-BACF-198AA485A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33" y="458862"/>
            <a:ext cx="1864134" cy="125935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F45D853-8784-464D-BD3A-434D6ACA5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693" y="1837606"/>
            <a:ext cx="1864134" cy="9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6" y="30162"/>
            <a:ext cx="8077797" cy="857400"/>
          </a:xfrm>
        </p:spPr>
        <p:txBody>
          <a:bodyPr/>
          <a:lstStyle/>
          <a:p>
            <a:r>
              <a:rPr lang="en-US" sz="3200" dirty="0"/>
              <a:t>GitHub and Git: </a:t>
            </a:r>
            <a:r>
              <a:rPr lang="en-US" sz="3200" i="1" dirty="0"/>
              <a:t>Out of Synch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0C7F6-C292-834D-B617-AE2131048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4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6" y="30162"/>
            <a:ext cx="8016013" cy="857400"/>
          </a:xfrm>
        </p:spPr>
        <p:txBody>
          <a:bodyPr/>
          <a:lstStyle/>
          <a:p>
            <a:r>
              <a:rPr lang="en-US" sz="3200"/>
              <a:t>GitHub and Git: </a:t>
            </a:r>
            <a:r>
              <a:rPr lang="en-US" sz="3200" i="1"/>
              <a:t>Synch </a:t>
            </a:r>
            <a:r>
              <a:rPr lang="en-US" sz="3200" i="1" dirty="0"/>
              <a:t>with Upstream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490F6-8D31-BC42-86FD-00BAFBF82F72}"/>
              </a:ext>
            </a:extLst>
          </p:cNvPr>
          <p:cNvSpPr txBox="1"/>
          <p:nvPr/>
        </p:nvSpPr>
        <p:spPr>
          <a:xfrm rot="20843728">
            <a:off x="93057" y="1181104"/>
            <a:ext cx="314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egoe Print" panose="02000800000000000000" pitchFamily="2" charset="0"/>
              </a:rPr>
              <a:t>1.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switch</a:t>
            </a:r>
            <a:r>
              <a:rPr lang="en-US" sz="1800" dirty="0">
                <a:latin typeface="Segoe Print" panose="02000800000000000000" pitchFamily="2" charset="0"/>
              </a:rPr>
              <a:t> to main</a:t>
            </a:r>
            <a:endParaRPr lang="en-US" sz="1800" dirty="0">
              <a:solidFill>
                <a:schemeClr val="tx1"/>
              </a:solidFill>
              <a:latin typeface="Segoe Print" panose="02000800000000000000" pitchFamily="2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Segoe Print" panose="02000800000000000000" pitchFamily="2" charset="0"/>
              </a:rPr>
              <a:t>2.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pull</a:t>
            </a:r>
            <a:r>
              <a:rPr lang="en-US" sz="1800" dirty="0">
                <a:latin typeface="Segoe Print" panose="02000800000000000000" pitchFamily="2" charset="0"/>
              </a:rPr>
              <a:t> from upstream</a:t>
            </a:r>
          </a:p>
          <a:p>
            <a:r>
              <a:rPr lang="en-US" sz="1800" dirty="0">
                <a:solidFill>
                  <a:schemeClr val="tx1"/>
                </a:solidFill>
                <a:latin typeface="Segoe Print" panose="02000800000000000000" pitchFamily="2" charset="0"/>
              </a:rPr>
              <a:t>3.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push</a:t>
            </a:r>
            <a:r>
              <a:rPr lang="en-US" sz="1800" dirty="0">
                <a:latin typeface="Segoe Print" panose="02000800000000000000" pitchFamily="2" charset="0"/>
              </a:rPr>
              <a:t> to origin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7329FAC-134A-5A40-90E2-421CF6BB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B85D9B4-F896-014A-BEF0-391E8412F4FD}"/>
              </a:ext>
            </a:extLst>
          </p:cNvPr>
          <p:cNvGrpSpPr/>
          <p:nvPr/>
        </p:nvGrpSpPr>
        <p:grpSpPr>
          <a:xfrm>
            <a:off x="5795320" y="1288826"/>
            <a:ext cx="2432894" cy="1627368"/>
            <a:chOff x="5795320" y="1288826"/>
            <a:chExt cx="2432894" cy="162736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BD26BF-E754-A547-86D0-6E3BAD56F1B6}"/>
                </a:ext>
              </a:extLst>
            </p:cNvPr>
            <p:cNvSpPr txBox="1"/>
            <p:nvPr/>
          </p:nvSpPr>
          <p:spPr>
            <a:xfrm rot="21131740">
              <a:off x="6153720" y="1288826"/>
              <a:ext cx="207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Print" panose="02000800000000000000" pitchFamily="2" charset="0"/>
                </a:rPr>
                <a:t>upstream</a:t>
              </a:r>
            </a:p>
            <a:p>
              <a:pPr algn="ctr"/>
              <a:r>
                <a:rPr lang="en-US" sz="2000" b="1" dirty="0">
                  <a:latin typeface="Segoe Print" panose="02000800000000000000" pitchFamily="2" charset="0"/>
                </a:rPr>
                <a:t>remote</a:t>
              </a:r>
              <a:endParaRPr lang="en-US" sz="2000" dirty="0">
                <a:latin typeface="Segoe Print" panose="02000800000000000000" pitchFamily="2" charset="0"/>
              </a:endParaRP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C8C9C117-9AA2-0040-A91A-C1E0BFAF5875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 rot="5400000">
              <a:off x="6055794" y="1732959"/>
              <a:ext cx="922761" cy="1443710"/>
            </a:xfrm>
            <a:prstGeom prst="curvedConnector2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9505DC-EE81-CC70-EEA3-F0DE3C64E7BD}"/>
              </a:ext>
            </a:extLst>
          </p:cNvPr>
          <p:cNvSpPr txBox="1"/>
          <p:nvPr/>
        </p:nvSpPr>
        <p:spPr>
          <a:xfrm rot="21131740">
            <a:off x="-56278" y="3171834"/>
            <a:ext cx="20744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Fast-Forward</a:t>
            </a:r>
            <a:b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</a:b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Merge</a:t>
            </a:r>
          </a:p>
          <a:p>
            <a:pPr algn="ctr"/>
            <a:r>
              <a:rPr lang="en-US" sz="2000" b="1" dirty="0">
                <a:latin typeface="Segoe Print" panose="02000800000000000000" pitchFamily="2" charset="0"/>
              </a:rPr>
              <a:t>New commits can be added to the end of the branch.</a:t>
            </a:r>
          </a:p>
        </p:txBody>
      </p:sp>
    </p:spTree>
    <p:extLst>
      <p:ext uri="{BB962C8B-B14F-4D97-AF65-F5344CB8AC3E}">
        <p14:creationId xmlns:p14="http://schemas.microsoft.com/office/powerpoint/2010/main" val="15259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57A035-BC65-CE43-BDE5-F21BEA0BE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6" y="30162"/>
            <a:ext cx="8016013" cy="857400"/>
          </a:xfrm>
        </p:spPr>
        <p:txBody>
          <a:bodyPr/>
          <a:lstStyle/>
          <a:p>
            <a:r>
              <a:rPr lang="en-US" sz="3200" i="1" dirty="0"/>
              <a:t>Don’t commit to main!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6E491-7889-454F-947E-A629FD439B47}"/>
              </a:ext>
            </a:extLst>
          </p:cNvPr>
          <p:cNvSpPr txBox="1"/>
          <p:nvPr/>
        </p:nvSpPr>
        <p:spPr>
          <a:xfrm rot="20992688">
            <a:off x="-9618" y="1114966"/>
            <a:ext cx="2743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Segoe Print" panose="02000800000000000000" pitchFamily="2" charset="0"/>
              </a:rPr>
              <a:t>RULE:</a:t>
            </a:r>
            <a:r>
              <a:rPr lang="en-US" sz="1800" dirty="0">
                <a:solidFill>
                  <a:srgbClr val="C00000"/>
                </a:solidFill>
                <a:latin typeface="Segoe Print" panose="02000800000000000000" pitchFamily="2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Only commit to feature branches.</a:t>
            </a:r>
            <a:r>
              <a:rPr lang="en-US" sz="1800" dirty="0">
                <a:latin typeface="Segoe Print" panose="02000800000000000000" pitchFamily="2" charset="0"/>
              </a:rPr>
              <a:t> Maintainers will merge accepted changes into the main branch.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FB15D-F0F5-0494-35F0-C60167A7A25D}"/>
              </a:ext>
            </a:extLst>
          </p:cNvPr>
          <p:cNvSpPr txBox="1"/>
          <p:nvPr/>
        </p:nvSpPr>
        <p:spPr>
          <a:xfrm rot="20992688">
            <a:off x="178718" y="3717306"/>
            <a:ext cx="227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Segoe Print" panose="02000800000000000000" pitchFamily="2" charset="0"/>
              </a:rPr>
              <a:t>What has happened and what can go wrong here?</a:t>
            </a:r>
            <a:endParaRPr lang="en-US" sz="18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4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GitHub and Git: </a:t>
            </a:r>
            <a:r>
              <a:rPr lang="en-US" sz="3200" i="1" dirty="0"/>
              <a:t>Delete Feature Branches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31B5D-3EEE-DA75-9B36-DFE8D728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69264"/>
            <a:ext cx="5029200" cy="4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4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HW Activity: Do it all again…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FF642-0091-AC4D-AFD9-06341862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A5176E7-6BC3-E646-BACF-198AA485A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33" y="458862"/>
            <a:ext cx="1864134" cy="125935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F45D853-8784-464D-BD3A-434D6ACA5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693" y="1837606"/>
            <a:ext cx="1864134" cy="9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5775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5641</TotalTime>
  <Words>2083</Words>
  <Application>Microsoft Macintosh PowerPoint</Application>
  <PresentationFormat>On-screen Show (16:9)</PresentationFormat>
  <Paragraphs>266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Dosis</vt:lpstr>
      <vt:lpstr>Dosis ExtraLight</vt:lpstr>
      <vt:lpstr>Segoe Print</vt:lpstr>
      <vt:lpstr>Titillium Web Light</vt:lpstr>
      <vt:lpstr>Mowbray template</vt:lpstr>
      <vt:lpstr>11 – Staying Synchronized  with the Upstream</vt:lpstr>
      <vt:lpstr>GitHub and Git: Upstreaming</vt:lpstr>
      <vt:lpstr>GitHub and Git: Upstreaming</vt:lpstr>
      <vt:lpstr>GitHub: Pull Requests to Upstream</vt:lpstr>
      <vt:lpstr>GitHub and Git: Out of Synch</vt:lpstr>
      <vt:lpstr>GitHub and Git: Synch with Upstream</vt:lpstr>
      <vt:lpstr>Don’t commit to main!</vt:lpstr>
      <vt:lpstr>GitHub and Git: Delete Feature Branches</vt:lpstr>
      <vt:lpstr>HW Activity: Do it all again…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– Version Control &amp; A Branching Workflow</dc:title>
  <dc:creator>Braught, Grant</dc:creator>
  <cp:lastModifiedBy>Braught, Grant</cp:lastModifiedBy>
  <cp:revision>432</cp:revision>
  <dcterms:created xsi:type="dcterms:W3CDTF">2020-09-29T11:59:10Z</dcterms:created>
  <dcterms:modified xsi:type="dcterms:W3CDTF">2023-04-19T16:09:05Z</dcterms:modified>
</cp:coreProperties>
</file>