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89" r:id="rId2"/>
    <p:sldId id="316" r:id="rId3"/>
    <p:sldId id="301" r:id="rId4"/>
    <p:sldId id="295" r:id="rId5"/>
    <p:sldId id="302" r:id="rId6"/>
    <p:sldId id="311" r:id="rId7"/>
    <p:sldId id="305" r:id="rId8"/>
    <p:sldId id="317" r:id="rId9"/>
    <p:sldId id="320" r:id="rId10"/>
    <p:sldId id="306" r:id="rId11"/>
    <p:sldId id="299" r:id="rId12"/>
    <p:sldId id="318" r:id="rId13"/>
    <p:sldId id="319" r:id="rId14"/>
    <p:sldId id="322" r:id="rId15"/>
    <p:sldId id="298" r:id="rId16"/>
    <p:sldId id="287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7"/>
    <p:restoredTop sz="68516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That’s Moby Dock, the Docker logo.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9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where do the Docker images come from?</a:t>
            </a:r>
          </a:p>
          <a:p>
            <a:endParaRPr lang="en-US" dirty="0"/>
          </a:p>
          <a:p>
            <a:r>
              <a:rPr lang="en-US" dirty="0"/>
              <a:t>The process of building the docker image will likely </a:t>
            </a:r>
            <a:r>
              <a:rPr lang="en-US" dirty="0" err="1"/>
              <a:t>inclue</a:t>
            </a:r>
            <a:endParaRPr lang="en-US" dirty="0"/>
          </a:p>
          <a:p>
            <a:r>
              <a:rPr lang="en-US" dirty="0"/>
              <a:t>  - installing dependencies</a:t>
            </a:r>
          </a:p>
          <a:p>
            <a:r>
              <a:rPr lang="en-US" dirty="0"/>
              <a:t>  - running the automated build process.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Dockerfile</a:t>
            </a:r>
            <a:r>
              <a:rPr lang="en-US" dirty="0"/>
              <a:t> as you will see will look similar to a shell script.</a:t>
            </a:r>
          </a:p>
          <a:p>
            <a:r>
              <a:rPr lang="en-US" dirty="0"/>
              <a:t>  - It will be a sequence of commands </a:t>
            </a:r>
          </a:p>
          <a:p>
            <a:r>
              <a:rPr lang="en-US" dirty="0"/>
              <a:t>  - that describe exactly how to build the image.</a:t>
            </a:r>
          </a:p>
          <a:p>
            <a:r>
              <a:rPr lang="en-US" dirty="0"/>
              <a:t>    - Specifies what dependencies to install</a:t>
            </a:r>
          </a:p>
          <a:p>
            <a:r>
              <a:rPr lang="en-US" dirty="0"/>
              <a:t>    - Specifies any source code that is needed</a:t>
            </a:r>
          </a:p>
          <a:p>
            <a:r>
              <a:rPr lang="en-US" dirty="0"/>
              <a:t>    - Anything else that needs to happen to make the application work.</a:t>
            </a:r>
          </a:p>
        </p:txBody>
      </p:sp>
    </p:spTree>
    <p:extLst>
      <p:ext uri="{BB962C8B-B14F-4D97-AF65-F5344CB8AC3E}">
        <p14:creationId xmlns:p14="http://schemas.microsoft.com/office/powerpoint/2010/main" val="123522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First… the goal here is not for you to be able to create a </a:t>
            </a:r>
            <a:r>
              <a:rPr lang="en-US" dirty="0" err="1"/>
              <a:t>Dockerfile</a:t>
            </a:r>
            <a:r>
              <a:rPr lang="en-US" dirty="0"/>
              <a:t> from scratch.</a:t>
            </a:r>
          </a:p>
          <a:p>
            <a:r>
              <a:rPr lang="en-US" dirty="0"/>
              <a:t>  - I just want you to understand the idea</a:t>
            </a:r>
          </a:p>
          <a:p>
            <a:r>
              <a:rPr lang="en-US" dirty="0"/>
              <a:t>  - and work though an example so that you have some experience with them.</a:t>
            </a:r>
          </a:p>
          <a:p>
            <a:r>
              <a:rPr lang="en-US" dirty="0"/>
              <a:t>  - That way if at some point in the future you need to create </a:t>
            </a:r>
            <a:r>
              <a:rPr lang="en-US" dirty="0" err="1"/>
              <a:t>Dockerfiles</a:t>
            </a:r>
            <a:r>
              <a:rPr lang="en-US" dirty="0"/>
              <a:t> you will have an idea of what they do.</a:t>
            </a:r>
          </a:p>
          <a:p>
            <a:r>
              <a:rPr lang="en-US" dirty="0"/>
              <a:t>     - so you won’t be starting from scratch.</a:t>
            </a:r>
          </a:p>
          <a:p>
            <a:endParaRPr lang="en-US" dirty="0"/>
          </a:p>
          <a:p>
            <a:r>
              <a:rPr lang="en-US" dirty="0"/>
              <a:t>The FROM statement specifies a base image on top of which the new image is built.</a:t>
            </a:r>
          </a:p>
          <a:p>
            <a:r>
              <a:rPr lang="en-US" dirty="0"/>
              <a:t>  - A base image is an image that already exists</a:t>
            </a:r>
          </a:p>
          <a:p>
            <a:r>
              <a:rPr lang="en-US" dirty="0"/>
              <a:t>    - It is typically available on </a:t>
            </a:r>
            <a:r>
              <a:rPr lang="en-US" dirty="0" err="1"/>
              <a:t>Dockerhub</a:t>
            </a:r>
            <a:endParaRPr lang="en-US" dirty="0"/>
          </a:p>
          <a:p>
            <a:r>
              <a:rPr lang="en-US" dirty="0"/>
              <a:t>      - put there by someone else.</a:t>
            </a:r>
          </a:p>
          <a:p>
            <a:r>
              <a:rPr lang="en-US" dirty="0"/>
              <a:t>    - it has some software already installed.</a:t>
            </a:r>
          </a:p>
          <a:p>
            <a:r>
              <a:rPr lang="en-US" dirty="0"/>
              <a:t>    - it is already configured in a particular way.</a:t>
            </a:r>
          </a:p>
          <a:p>
            <a:endParaRPr lang="en-US" dirty="0"/>
          </a:p>
          <a:p>
            <a:r>
              <a:rPr lang="en-US" dirty="0"/>
              <a:t>You typically find a base image that does most of what you want.</a:t>
            </a:r>
          </a:p>
          <a:p>
            <a:r>
              <a:rPr lang="en-US" dirty="0"/>
              <a:t>Then you customize it with the rest of the </a:t>
            </a:r>
            <a:r>
              <a:rPr lang="en-US" dirty="0" err="1"/>
              <a:t>Dockerfile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Here we are starting from a base image</a:t>
            </a:r>
          </a:p>
          <a:p>
            <a:r>
              <a:rPr lang="en-US" dirty="0"/>
              <a:t>  - </a:t>
            </a:r>
            <a:r>
              <a:rPr lang="en-US" dirty="0" err="1"/>
              <a:t>Debian:bullseye</a:t>
            </a:r>
            <a:endParaRPr lang="en-US" dirty="0"/>
          </a:p>
          <a:p>
            <a:r>
              <a:rPr lang="en-US" dirty="0"/>
              <a:t>    - note </a:t>
            </a:r>
            <a:r>
              <a:rPr lang="en-US" dirty="0" err="1"/>
              <a:t>image:tag</a:t>
            </a:r>
            <a:r>
              <a:rPr lang="en-US" dirty="0"/>
              <a:t> format.</a:t>
            </a:r>
          </a:p>
          <a:p>
            <a:r>
              <a:rPr lang="en-US" dirty="0"/>
              <a:t>    - It is a basic Debian Linux system</a:t>
            </a:r>
          </a:p>
          <a:p>
            <a:r>
              <a:rPr lang="en-US" dirty="0"/>
              <a:t>    - Not a lot of extras</a:t>
            </a:r>
          </a:p>
          <a:p>
            <a:endParaRPr lang="en-US" dirty="0"/>
          </a:p>
          <a:p>
            <a:r>
              <a:rPr lang="en-US" dirty="0"/>
              <a:t>Any image on </a:t>
            </a:r>
            <a:r>
              <a:rPr lang="en-US" dirty="0" err="1"/>
              <a:t>Dockerhub</a:t>
            </a:r>
            <a:r>
              <a:rPr lang="en-US" dirty="0"/>
              <a:t> can be used as your base image.</a:t>
            </a:r>
          </a:p>
          <a:p>
            <a:r>
              <a:rPr lang="en-US" dirty="0"/>
              <a:t>  - for example you could use our 190-unix-intro image as the base image</a:t>
            </a:r>
          </a:p>
          <a:p>
            <a:r>
              <a:rPr lang="en-US" dirty="0"/>
              <a:t>  - then you would be able to connect via VNC without doing any extra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6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RUN statement is like typing a command on the command line.</a:t>
            </a:r>
          </a:p>
          <a:p>
            <a:r>
              <a:rPr lang="en-US" dirty="0"/>
              <a:t>  - pretty much anything you can do at the CLI you can do in a RUN statement.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Here we are </a:t>
            </a:r>
          </a:p>
          <a:p>
            <a:r>
              <a:rPr lang="en-US" dirty="0"/>
              <a:t>  - First updating the apt package information</a:t>
            </a:r>
          </a:p>
          <a:p>
            <a:r>
              <a:rPr lang="en-US" dirty="0"/>
              <a:t>  - Second installing the apache2 package.</a:t>
            </a:r>
          </a:p>
          <a:p>
            <a:r>
              <a:rPr lang="en-US" dirty="0"/>
              <a:t>    - This is the Apache HTTP Server</a:t>
            </a:r>
          </a:p>
          <a:p>
            <a:r>
              <a:rPr lang="en-US" dirty="0"/>
              <a:t>      - This is a web server.</a:t>
            </a:r>
          </a:p>
          <a:p>
            <a:r>
              <a:rPr lang="en-US" dirty="0"/>
              <a:t>      - Which is the program running on the remote machine that returns a web page to you when you enter a URL.</a:t>
            </a:r>
          </a:p>
          <a:p>
            <a:r>
              <a:rPr lang="en-US" dirty="0"/>
              <a:t>      - You’ll get some experience working with Apache in </a:t>
            </a:r>
            <a:r>
              <a:rPr lang="en-US"/>
              <a:t>the homework.</a:t>
            </a:r>
          </a:p>
          <a:p>
            <a:endParaRPr lang="en-US" dirty="0"/>
          </a:p>
          <a:p>
            <a:r>
              <a:rPr lang="en-US" dirty="0"/>
              <a:t>These two commands should look really familiar.</a:t>
            </a:r>
          </a:p>
          <a:p>
            <a:r>
              <a:rPr lang="en-US" dirty="0"/>
              <a:t>  - They are the same types of things that you type on the CLI to do things.</a:t>
            </a:r>
          </a:p>
          <a:p>
            <a:endParaRPr lang="en-US" dirty="0"/>
          </a:p>
          <a:p>
            <a:r>
              <a:rPr lang="en-US" dirty="0"/>
              <a:t>Two small differences </a:t>
            </a:r>
          </a:p>
          <a:p>
            <a:r>
              <a:rPr lang="en-US" dirty="0"/>
              <a:t>  - You do not need to use </a:t>
            </a:r>
            <a:r>
              <a:rPr lang="en-US" dirty="0" err="1"/>
              <a:t>sudo</a:t>
            </a:r>
            <a:r>
              <a:rPr lang="en-US" dirty="0"/>
              <a:t> because the commands in a </a:t>
            </a:r>
            <a:r>
              <a:rPr lang="en-US" dirty="0" err="1"/>
              <a:t>Dockerfile</a:t>
            </a:r>
            <a:r>
              <a:rPr lang="en-US" dirty="0"/>
              <a:t> are executed as the root user</a:t>
            </a:r>
          </a:p>
          <a:p>
            <a:r>
              <a:rPr lang="en-US" dirty="0"/>
              <a:t>    - by default – this can be changed, but we aren’t going that deep.</a:t>
            </a:r>
          </a:p>
          <a:p>
            <a:r>
              <a:rPr lang="en-US" dirty="0"/>
              <a:t>  - The –y in the second apt line</a:t>
            </a:r>
          </a:p>
          <a:p>
            <a:r>
              <a:rPr lang="en-US" dirty="0"/>
              <a:t>    - recall that when you use apt install you were often asked to answer Y/n before the install continues.</a:t>
            </a:r>
          </a:p>
          <a:p>
            <a:r>
              <a:rPr lang="en-US" dirty="0"/>
              <a:t>    - There is no way to do that when building a Docker image from a </a:t>
            </a:r>
            <a:r>
              <a:rPr lang="en-US" dirty="0" err="1"/>
              <a:t>Dockerfile</a:t>
            </a:r>
            <a:r>
              <a:rPr lang="en-US" dirty="0"/>
              <a:t>.</a:t>
            </a:r>
          </a:p>
          <a:p>
            <a:r>
              <a:rPr lang="en-US" dirty="0"/>
              <a:t>      - so we can specify –y here to answer that question in advance.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39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FROM and RUN statements setup the machine.</a:t>
            </a:r>
          </a:p>
          <a:p>
            <a:r>
              <a:rPr lang="en-US" dirty="0"/>
              <a:t>  - That is they specify what the image will contain.</a:t>
            </a:r>
          </a:p>
          <a:p>
            <a:r>
              <a:rPr lang="en-US" dirty="0"/>
              <a:t>  - They make sure that all of the necessary software is installed.</a:t>
            </a:r>
          </a:p>
          <a:p>
            <a:r>
              <a:rPr lang="en-US" dirty="0"/>
              <a:t>  - They make sure everything is configured properly.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CMD statement tells the system what it should do when the container is started.</a:t>
            </a:r>
          </a:p>
          <a:p>
            <a:r>
              <a:rPr lang="en-US" dirty="0"/>
              <a:t>  - So it does not change the image at all</a:t>
            </a:r>
          </a:p>
          <a:p>
            <a:r>
              <a:rPr lang="en-US" dirty="0"/>
              <a:t>  - It is executed on the machine in the container when it starts up.</a:t>
            </a:r>
          </a:p>
          <a:p>
            <a:r>
              <a:rPr lang="en-US" dirty="0"/>
              <a:t>  - this CMD statement</a:t>
            </a:r>
          </a:p>
          <a:p>
            <a:r>
              <a:rPr lang="en-US" dirty="0"/>
              <a:t>    - starts the apache2 web server… you’ll see this again in the homework.</a:t>
            </a:r>
          </a:p>
          <a:p>
            <a:r>
              <a:rPr lang="en-US" dirty="0"/>
              <a:t>      - the &amp;&amp; allows us to run multiple commands with one statement.</a:t>
            </a:r>
          </a:p>
          <a:p>
            <a:r>
              <a:rPr lang="en-US" dirty="0"/>
              <a:t>      - the \ just allows us to continue onto the next line to make things easier to read.</a:t>
            </a:r>
          </a:p>
          <a:p>
            <a:r>
              <a:rPr lang="en-US" dirty="0"/>
              <a:t>    - Then the sleep command just waits forever.</a:t>
            </a:r>
          </a:p>
          <a:p>
            <a:r>
              <a:rPr lang="en-US" dirty="0"/>
              <a:t>      - this is needed because the ”start” command exits as soon as the server is up and running.</a:t>
            </a:r>
          </a:p>
          <a:p>
            <a:r>
              <a:rPr lang="en-US" dirty="0"/>
              <a:t>      - When the CMD exits, the container stops as well.</a:t>
            </a:r>
          </a:p>
          <a:p>
            <a:r>
              <a:rPr lang="en-US" dirty="0"/>
              <a:t>      - So without the sleep infinity command</a:t>
            </a:r>
          </a:p>
          <a:p>
            <a:r>
              <a:rPr lang="en-US" dirty="0"/>
              <a:t>        - The server would come up, and then the container would immediately stop.</a:t>
            </a:r>
          </a:p>
          <a:p>
            <a:r>
              <a:rPr lang="en-US" dirty="0"/>
              <a:t>        - So we would not be able to connect to it.</a:t>
            </a:r>
          </a:p>
        </p:txBody>
      </p:sp>
    </p:spTree>
    <p:extLst>
      <p:ext uri="{BB962C8B-B14F-4D97-AF65-F5344CB8AC3E}">
        <p14:creationId xmlns:p14="http://schemas.microsoft.com/office/powerpoint/2010/main" val="420146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you’ll work in your normal Debian Linux environment.</a:t>
            </a:r>
          </a:p>
          <a:p>
            <a:r>
              <a:rPr lang="en-US" dirty="0"/>
              <a:t>  - You will install a web server and create a home page.</a:t>
            </a:r>
          </a:p>
          <a:p>
            <a:r>
              <a:rPr lang="en-US" dirty="0"/>
              <a:t>    - This is to help you understand what is involved in setting up the server and creating a home page.</a:t>
            </a:r>
          </a:p>
          <a:p>
            <a:r>
              <a:rPr lang="en-US" dirty="0"/>
              <a:t>    - This is helpful because creating an image is a lot like installing on a normal machine</a:t>
            </a:r>
          </a:p>
          <a:p>
            <a:r>
              <a:rPr lang="en-US" dirty="0"/>
              <a:t>    - So, this is a good way to figure out what needs to be done when you get to creating the image.</a:t>
            </a:r>
          </a:p>
          <a:p>
            <a:endParaRPr lang="en-US" dirty="0"/>
          </a:p>
          <a:p>
            <a:r>
              <a:rPr lang="en-US" dirty="0"/>
              <a:t>Second, you’ll install Docker inside your Debian Linux system.</a:t>
            </a:r>
          </a:p>
          <a:p>
            <a:r>
              <a:rPr lang="en-US" dirty="0"/>
              <a:t>  - That way you’ll be able to build the image, create the container and run it.</a:t>
            </a:r>
          </a:p>
          <a:p>
            <a:endParaRPr lang="en-US" dirty="0"/>
          </a:p>
          <a:p>
            <a:r>
              <a:rPr lang="en-US" dirty="0"/>
              <a:t>Third, you’ll make a </a:t>
            </a:r>
            <a:r>
              <a:rPr lang="en-US" dirty="0" err="1"/>
              <a:t>Dockerfile</a:t>
            </a:r>
            <a:r>
              <a:rPr lang="en-US" dirty="0"/>
              <a:t> that describes an image for the web server.</a:t>
            </a:r>
          </a:p>
          <a:p>
            <a:r>
              <a:rPr lang="en-US" dirty="0"/>
              <a:t>  - You don’t have to write it from scratch – it is given to you in the homework</a:t>
            </a:r>
          </a:p>
          <a:p>
            <a:endParaRPr lang="en-US" dirty="0"/>
          </a:p>
          <a:p>
            <a:r>
              <a:rPr lang="en-US" dirty="0"/>
              <a:t>Fourth you’ll use that </a:t>
            </a:r>
            <a:r>
              <a:rPr lang="en-US" dirty="0" err="1"/>
              <a:t>Dockerfile</a:t>
            </a:r>
            <a:r>
              <a:rPr lang="en-US" dirty="0"/>
              <a:t> to build an image in Docker.</a:t>
            </a:r>
          </a:p>
          <a:p>
            <a:endParaRPr lang="en-US" dirty="0"/>
          </a:p>
          <a:p>
            <a:r>
              <a:rPr lang="en-US" dirty="0"/>
              <a:t>Fifth, you’ll use that image to create and run the web server in a container</a:t>
            </a:r>
          </a:p>
          <a:p>
            <a:endParaRPr lang="en-US" dirty="0"/>
          </a:p>
          <a:p>
            <a:r>
              <a:rPr lang="en-US" dirty="0"/>
              <a:t>Finally, you’ll get to see the home page being served from within the container.</a:t>
            </a:r>
          </a:p>
          <a:p>
            <a:endParaRPr lang="en-US" dirty="0"/>
          </a:p>
          <a:p>
            <a:r>
              <a:rPr lang="en-US" dirty="0"/>
              <a:t>This will give practice with a lot of the things from the past </a:t>
            </a:r>
            <a:r>
              <a:rPr lang="en-US" dirty="0" err="1"/>
              <a:t>Homeworks</a:t>
            </a:r>
            <a:r>
              <a:rPr lang="en-US" dirty="0"/>
              <a:t>.</a:t>
            </a:r>
          </a:p>
          <a:p>
            <a:r>
              <a:rPr lang="en-US" dirty="0"/>
              <a:t>  - CLI and Linux commands</a:t>
            </a:r>
          </a:p>
          <a:p>
            <a:r>
              <a:rPr lang="en-US" dirty="0"/>
              <a:t>  - Permissions</a:t>
            </a:r>
          </a:p>
          <a:p>
            <a:r>
              <a:rPr lang="en-US" dirty="0"/>
              <a:t>  - Editors</a:t>
            </a:r>
          </a:p>
          <a:p>
            <a:r>
              <a:rPr lang="en-US" dirty="0"/>
              <a:t>  - Software installation</a:t>
            </a:r>
          </a:p>
          <a:p>
            <a:r>
              <a:rPr lang="en-US" dirty="0"/>
              <a:t>  - </a:t>
            </a:r>
            <a:r>
              <a:rPr lang="en-US" dirty="0" err="1"/>
              <a:t>sudo</a:t>
            </a:r>
            <a:endParaRPr lang="en-US" dirty="0"/>
          </a:p>
          <a:p>
            <a:r>
              <a:rPr lang="en-US" dirty="0"/>
              <a:t>  </a:t>
            </a:r>
          </a:p>
          <a:p>
            <a:r>
              <a:rPr lang="en-US" dirty="0"/>
              <a:t>Keep in mind as you work….</a:t>
            </a:r>
          </a:p>
          <a:p>
            <a:r>
              <a:rPr lang="en-US" dirty="0"/>
              <a:t>  - The goal here is not for you to become a Docker expert.</a:t>
            </a:r>
          </a:p>
          <a:p>
            <a:r>
              <a:rPr lang="en-US" dirty="0"/>
              <a:t>  - The point is to get a big picture idea of how all of  the parts fit together.</a:t>
            </a:r>
          </a:p>
          <a:p>
            <a:r>
              <a:rPr lang="en-US" dirty="0"/>
              <a:t>  - This is so that you have idea of how things work when you encounter them later.</a:t>
            </a:r>
          </a:p>
          <a:p>
            <a:r>
              <a:rPr lang="en-US" dirty="0"/>
              <a:t>    - Gives you some intuition about what is happening, even without all of the details.</a:t>
            </a:r>
          </a:p>
          <a:p>
            <a:endParaRPr lang="en-US" dirty="0"/>
          </a:p>
          <a:p>
            <a:r>
              <a:rPr lang="en-US" dirty="0"/>
              <a:t>  - This is notably different than what is expected in say 132/232 </a:t>
            </a:r>
          </a:p>
          <a:p>
            <a:r>
              <a:rPr lang="en-US" dirty="0"/>
              <a:t>    - where you are expected to understand everything you are doing in Java</a:t>
            </a:r>
          </a:p>
          <a:p>
            <a:r>
              <a:rPr lang="en-US" dirty="0"/>
              <a:t>    - and be moving toward where you can create significant software on your own.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28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9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a lot of work…</a:t>
            </a:r>
          </a:p>
          <a:p>
            <a:r>
              <a:rPr lang="en-US" dirty="0"/>
              <a:t>  - issues with different developers / users on different platforms</a:t>
            </a:r>
          </a:p>
          <a:p>
            <a:r>
              <a:rPr lang="en-US" dirty="0"/>
              <a:t>  - small differences even in same OS can cause big issues.</a:t>
            </a:r>
          </a:p>
          <a:p>
            <a:r>
              <a:rPr lang="en-US" dirty="0"/>
              <a:t>    - E.g. version of a library</a:t>
            </a:r>
          </a:p>
          <a:p>
            <a:endParaRPr lang="en-US" dirty="0"/>
          </a:p>
          <a:p>
            <a:r>
              <a:rPr lang="en-US" dirty="0"/>
              <a:t>Container: </a:t>
            </a:r>
          </a:p>
          <a:p>
            <a:r>
              <a:rPr lang="en-US" dirty="0"/>
              <a:t>  - Conceptually like a simulated computer inside your computer.</a:t>
            </a:r>
          </a:p>
          <a:p>
            <a:r>
              <a:rPr lang="en-US" dirty="0"/>
              <a:t>  - Can be turned off / or on</a:t>
            </a:r>
          </a:p>
          <a:p>
            <a:r>
              <a:rPr lang="en-US" dirty="0"/>
              <a:t>  - When its on you can interact with it and save it</a:t>
            </a:r>
          </a:p>
          <a:p>
            <a:r>
              <a:rPr lang="en-US" dirty="0"/>
              <a:t>  - When its off you cant.</a:t>
            </a:r>
          </a:p>
          <a:p>
            <a:r>
              <a:rPr lang="en-US" dirty="0"/>
              <a:t>  - Can make changes and they are saved when you come back.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88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Software, libraries and configuration files all bundled together.</a:t>
            </a:r>
          </a:p>
          <a:p>
            <a:endParaRPr lang="en-US" dirty="0"/>
          </a:p>
          <a:p>
            <a:r>
              <a:rPr lang="en-US" dirty="0"/>
              <a:t>That is the container has all of the:</a:t>
            </a:r>
          </a:p>
          <a:p>
            <a:r>
              <a:rPr lang="en-US" dirty="0"/>
              <a:t>  - necessary dependencies to use the product</a:t>
            </a:r>
          </a:p>
          <a:p>
            <a:r>
              <a:rPr lang="en-US" dirty="0"/>
              <a:t>  - the right versions of all of the tools and libraries. </a:t>
            </a:r>
          </a:p>
          <a:p>
            <a:r>
              <a:rPr lang="en-US" dirty="0"/>
              <a:t>  - the source or executable programs that make up the product.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That way everyone with the container has everything the user needs.</a:t>
            </a:r>
          </a:p>
          <a:p>
            <a:r>
              <a:rPr lang="en-US" dirty="0"/>
              <a:t>  - they don’t have to install anything.</a:t>
            </a:r>
          </a:p>
          <a:p>
            <a:r>
              <a:rPr lang="en-US" dirty="0"/>
              <a:t>  - It all comes in the container</a:t>
            </a:r>
          </a:p>
          <a:p>
            <a:r>
              <a:rPr lang="en-US" dirty="0"/>
              <a:t>    - won’t forget to install something.</a:t>
            </a:r>
          </a:p>
          <a:p>
            <a:r>
              <a:rPr lang="en-US" dirty="0"/>
              <a:t>    - install things in the wrong order</a:t>
            </a:r>
          </a:p>
          <a:p>
            <a:r>
              <a:rPr lang="en-US" dirty="0"/>
              <a:t>    - all the versions will be correct</a:t>
            </a:r>
          </a:p>
          <a:p>
            <a:r>
              <a:rPr lang="en-US" dirty="0"/>
              <a:t>    - things won’t accidentally be deleted or automatically upgraded.</a:t>
            </a:r>
          </a:p>
          <a:p>
            <a:r>
              <a:rPr lang="en-US" dirty="0"/>
              <a:t>  - just launch the container and off you go.</a:t>
            </a:r>
          </a:p>
          <a:p>
            <a:endParaRPr lang="en-US" dirty="0"/>
          </a:p>
          <a:p>
            <a:r>
              <a:rPr lang="en-US" dirty="0"/>
              <a:t>Eliminates many of the risks associated with dependencies.</a:t>
            </a:r>
          </a:p>
          <a:p>
            <a:r>
              <a:rPr lang="en-US" dirty="0"/>
              <a:t>Eliminates the need for the user to install and possibly build the product.</a:t>
            </a:r>
          </a:p>
        </p:txBody>
      </p:sp>
    </p:spTree>
    <p:extLst>
      <p:ext uri="{BB962C8B-B14F-4D97-AF65-F5344CB8AC3E}">
        <p14:creationId xmlns:p14="http://schemas.microsoft.com/office/powerpoint/2010/main" val="332958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Deployment – Making the application available for use by others</a:t>
            </a:r>
          </a:p>
          <a:p>
            <a:r>
              <a:rPr lang="en-US" dirty="0"/>
              <a:t>  - To install on their machine</a:t>
            </a:r>
          </a:p>
          <a:p>
            <a:r>
              <a:rPr lang="en-US" dirty="0"/>
              <a:t>  - To make it available on the web</a:t>
            </a:r>
          </a:p>
          <a:p>
            <a:endParaRPr lang="en-US" dirty="0"/>
          </a:p>
          <a:p>
            <a:r>
              <a:rPr lang="en-US" dirty="0"/>
              <a:t>Development – Working on the application code</a:t>
            </a:r>
          </a:p>
          <a:p>
            <a:r>
              <a:rPr lang="en-US" dirty="0"/>
              <a:t>  - adding new features, fixing bugs, etc.</a:t>
            </a:r>
          </a:p>
          <a:p>
            <a:r>
              <a:rPr lang="en-US" dirty="0"/>
              <a:t>  - compiling</a:t>
            </a:r>
          </a:p>
          <a:p>
            <a:r>
              <a:rPr lang="en-US" dirty="0"/>
              <a:t>  - testing</a:t>
            </a:r>
          </a:p>
          <a:p>
            <a:endParaRPr lang="en-US" dirty="0"/>
          </a:p>
          <a:p>
            <a:r>
              <a:rPr lang="en-US" dirty="0"/>
              <a:t>Containers significantly simplify both of these processes.</a:t>
            </a:r>
          </a:p>
          <a:p>
            <a:r>
              <a:rPr lang="en-US" dirty="0"/>
              <a:t>  - Those deploying or building the app do not have to install any dependencies</a:t>
            </a:r>
          </a:p>
          <a:p>
            <a:r>
              <a:rPr lang="en-US" dirty="0"/>
              <a:t>    - Historically this has been a massive challenge</a:t>
            </a:r>
          </a:p>
          <a:p>
            <a:r>
              <a:rPr lang="en-US" dirty="0"/>
              <a:t>    - Getting all of the 10’s, 100’s or even 1000’s of libraries and tools right</a:t>
            </a:r>
          </a:p>
          <a:p>
            <a:r>
              <a:rPr lang="en-US" dirty="0"/>
              <a:t>      - Even down to specific versions.</a:t>
            </a:r>
          </a:p>
          <a:p>
            <a:r>
              <a:rPr lang="en-US" dirty="0"/>
              <a:t>    - Sometimes even the order in which they are installed makes a difference.</a:t>
            </a:r>
          </a:p>
          <a:p>
            <a:endParaRPr lang="en-US" dirty="0"/>
          </a:p>
          <a:p>
            <a:r>
              <a:rPr lang="en-US" dirty="0"/>
              <a:t>  - Now, just start the container and go.</a:t>
            </a:r>
          </a:p>
          <a:p>
            <a:r>
              <a:rPr lang="en-US" dirty="0"/>
              <a:t>    - It comes with everything you need in working order.</a:t>
            </a:r>
          </a:p>
          <a:p>
            <a:endParaRPr lang="en-US" dirty="0"/>
          </a:p>
          <a:p>
            <a:r>
              <a:rPr lang="en-US" dirty="0"/>
              <a:t>Sort of like our 190-unix-intro container</a:t>
            </a:r>
          </a:p>
          <a:p>
            <a:r>
              <a:rPr lang="en-US" dirty="0"/>
              <a:t>  - You didn’t have to install Debian Linux or any of the support necessary to connect to it with VNC.</a:t>
            </a:r>
          </a:p>
          <a:p>
            <a:r>
              <a:rPr lang="en-US" dirty="0"/>
              <a:t>  - Didn’t’ have to install a browser or any of the other basic software.</a:t>
            </a:r>
          </a:p>
          <a:p>
            <a:r>
              <a:rPr lang="en-US" dirty="0"/>
              <a:t>  - Of course, since then you’ve learned how to add new software.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Containers are isolated –</a:t>
            </a:r>
          </a:p>
          <a:p>
            <a:r>
              <a:rPr lang="en-US" dirty="0"/>
              <a:t> - cannot mess with the host machine</a:t>
            </a:r>
          </a:p>
          <a:p>
            <a:r>
              <a:rPr lang="en-US" dirty="0"/>
              <a:t> - cannot mess with each other</a:t>
            </a:r>
          </a:p>
          <a:p>
            <a:r>
              <a:rPr lang="en-US" dirty="0"/>
              <a:t> - provides good security</a:t>
            </a:r>
          </a:p>
          <a:p>
            <a:endParaRPr lang="en-US" dirty="0"/>
          </a:p>
          <a:p>
            <a:r>
              <a:rPr lang="en-US" dirty="0"/>
              <a:t>But, containers can be configured to be able to communicate with each other.</a:t>
            </a:r>
          </a:p>
          <a:p>
            <a:r>
              <a:rPr lang="en-US" dirty="0"/>
              <a:t>  - allows them to cooperate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there may be a web application running in one container</a:t>
            </a:r>
          </a:p>
          <a:p>
            <a:r>
              <a:rPr lang="en-US" dirty="0"/>
              <a:t>    - and it can talk to a database running in another container.</a:t>
            </a:r>
          </a:p>
        </p:txBody>
      </p:sp>
    </p:spTree>
    <p:extLst>
      <p:ext uri="{BB962C8B-B14F-4D97-AF65-F5344CB8AC3E}">
        <p14:creationId xmlns:p14="http://schemas.microsoft.com/office/powerpoint/2010/main" val="24138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Recall… This is from the first class…</a:t>
            </a:r>
          </a:p>
          <a:p>
            <a:r>
              <a:rPr lang="en-US" dirty="0"/>
              <a:t>  - maybe easier now that we’ve been using docker for a while.</a:t>
            </a:r>
          </a:p>
          <a:p>
            <a:endParaRPr lang="en-US" dirty="0"/>
          </a:p>
          <a:p>
            <a:r>
              <a:rPr lang="en-US" dirty="0"/>
              <a:t>Docker Image: A file containing the OS, tools and applications for a specific machine configuration.</a:t>
            </a:r>
          </a:p>
          <a:p>
            <a:r>
              <a:rPr lang="en-US" dirty="0"/>
              <a:t>  - It’s sort of like a snapshot of a computer that can then be restored.</a:t>
            </a:r>
          </a:p>
          <a:p>
            <a:r>
              <a:rPr lang="en-US" dirty="0"/>
              <a:t>  - Different images will be configured for different purposes</a:t>
            </a:r>
          </a:p>
          <a:p>
            <a:r>
              <a:rPr lang="en-US" dirty="0"/>
              <a:t>    - A web server, a database, a whole e-commerce site,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  - Even a machine designed for use in a COMP 190 course at Dickinson College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 can be Pulled to a computer</a:t>
            </a:r>
          </a:p>
          <a:p>
            <a:r>
              <a:rPr lang="en-US" dirty="0"/>
              <a:t> - Just makes a copy of the image on the local machine.</a:t>
            </a:r>
          </a:p>
          <a:p>
            <a:endParaRPr lang="en-US" dirty="0"/>
          </a:p>
          <a:p>
            <a:r>
              <a:rPr lang="en-US" dirty="0"/>
              <a:t>An image can be turned into a Container</a:t>
            </a:r>
          </a:p>
          <a:p>
            <a:r>
              <a:rPr lang="en-US" dirty="0"/>
              <a:t> - When a container is created it looks just like the image (pristine state)</a:t>
            </a:r>
          </a:p>
          <a:p>
            <a:r>
              <a:rPr lang="en-US" dirty="0"/>
              <a:t> - A container can be run</a:t>
            </a:r>
          </a:p>
          <a:p>
            <a:r>
              <a:rPr lang="en-US" dirty="0"/>
              <a:t>   - When it is running it is like a whole computer running inside your computer</a:t>
            </a:r>
          </a:p>
          <a:p>
            <a:r>
              <a:rPr lang="en-US" dirty="0"/>
              <a:t>   - It is configured just like the image told it to be</a:t>
            </a:r>
          </a:p>
          <a:p>
            <a:r>
              <a:rPr lang="en-US" dirty="0"/>
              <a:t>   - But you can interact with it and change it and work with it </a:t>
            </a:r>
          </a:p>
          <a:p>
            <a:r>
              <a:rPr lang="en-US" dirty="0"/>
              <a:t>     - Those changes are represented by the Red + sign.</a:t>
            </a:r>
          </a:p>
          <a:p>
            <a:r>
              <a:rPr lang="en-US" dirty="0"/>
              <a:t> - A container that has run, can be stopped</a:t>
            </a:r>
          </a:p>
          <a:p>
            <a:r>
              <a:rPr lang="en-US" dirty="0"/>
              <a:t>   - That is just like shutting down the machine</a:t>
            </a:r>
          </a:p>
          <a:p>
            <a:r>
              <a:rPr lang="en-US" dirty="0"/>
              <a:t>   - Any changes that were made are saved (the + again)</a:t>
            </a:r>
          </a:p>
          <a:p>
            <a:r>
              <a:rPr lang="en-US" dirty="0"/>
              <a:t>  - A stopped container can be started</a:t>
            </a:r>
          </a:p>
          <a:p>
            <a:r>
              <a:rPr lang="en-US" dirty="0"/>
              <a:t>    - When a container is started that’s like booting up the machine that was shut down.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Images (CC)</a:t>
            </a:r>
          </a:p>
          <a:p>
            <a:r>
              <a:rPr lang="en-US" dirty="0"/>
              <a:t> Mac: https://</a:t>
            </a:r>
            <a:r>
              <a:rPr lang="en-US" dirty="0" err="1"/>
              <a:t>iconarchive.com</a:t>
            </a:r>
            <a:r>
              <a:rPr lang="en-US" dirty="0"/>
              <a:t>/show/</a:t>
            </a:r>
            <a:r>
              <a:rPr lang="en-US" dirty="0" err="1"/>
              <a:t>cristal</a:t>
            </a:r>
            <a:r>
              <a:rPr lang="en-US" dirty="0"/>
              <a:t>-intense-icons-by-</a:t>
            </a:r>
            <a:r>
              <a:rPr lang="en-US" dirty="0" err="1"/>
              <a:t>tatice</a:t>
            </a:r>
            <a:r>
              <a:rPr lang="en-US" dirty="0"/>
              <a:t>/Apple-multicolor-</a:t>
            </a:r>
            <a:r>
              <a:rPr lang="en-US" dirty="0" err="1"/>
              <a:t>icon.html</a:t>
            </a:r>
            <a:endParaRPr lang="en-US" dirty="0"/>
          </a:p>
          <a:p>
            <a:r>
              <a:rPr lang="en-US" dirty="0"/>
              <a:t>Win: https://</a:t>
            </a:r>
            <a:r>
              <a:rPr lang="en-US" dirty="0" err="1"/>
              <a:t>iconarchive.com</a:t>
            </a:r>
            <a:r>
              <a:rPr lang="en-US" dirty="0"/>
              <a:t>/show/mega-pack-2-icons-by-ncrow/Windows-Media-Center-</a:t>
            </a:r>
            <a:r>
              <a:rPr lang="en-US" dirty="0" err="1"/>
              <a:t>icon.html</a:t>
            </a:r>
            <a:endParaRPr lang="en-US" dirty="0"/>
          </a:p>
          <a:p>
            <a:r>
              <a:rPr lang="en-US" dirty="0" err="1"/>
              <a:t>DockerHub</a:t>
            </a:r>
            <a:r>
              <a:rPr lang="en-US" dirty="0"/>
              <a:t>: https://</a:t>
            </a:r>
            <a:r>
              <a:rPr lang="en-US" dirty="0" err="1"/>
              <a:t>www.elkoinc.com</a:t>
            </a:r>
            <a:r>
              <a:rPr lang="en-US" dirty="0"/>
              <a:t>/docker-hub-registry</a:t>
            </a:r>
          </a:p>
          <a:p>
            <a:r>
              <a:rPr lang="en-US" dirty="0"/>
              <a:t>Docker: https://</a:t>
            </a:r>
            <a:r>
              <a:rPr lang="en-US" dirty="0" err="1"/>
              <a:t>freebiesupply.com</a:t>
            </a:r>
            <a:r>
              <a:rPr lang="en-US" dirty="0"/>
              <a:t>/logos/docker-logo/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6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formal definitions.</a:t>
            </a:r>
          </a:p>
          <a:p>
            <a:r>
              <a:rPr lang="en-US" dirty="0"/>
              <a:t>No need to spend much time here.</a:t>
            </a:r>
          </a:p>
          <a:p>
            <a:endParaRPr lang="en-US" dirty="0"/>
          </a:p>
          <a:p>
            <a:r>
              <a:rPr lang="en-US" dirty="0"/>
              <a:t>Image repository</a:t>
            </a:r>
          </a:p>
          <a:p>
            <a:r>
              <a:rPr lang="en-US" dirty="0"/>
              <a:t>  - </a:t>
            </a:r>
            <a:r>
              <a:rPr lang="en-US" dirty="0" err="1"/>
              <a:t>Dockerhub</a:t>
            </a:r>
            <a:r>
              <a:rPr lang="en-US" dirty="0"/>
              <a:t> is the main one.</a:t>
            </a:r>
          </a:p>
          <a:p>
            <a:r>
              <a:rPr lang="en-US" dirty="0"/>
              <a:t>  - Companies, organization and individuals all put images on </a:t>
            </a:r>
            <a:r>
              <a:rPr lang="en-US" dirty="0" err="1"/>
              <a:t>Dockerhub</a:t>
            </a:r>
            <a:r>
              <a:rPr lang="en-US" dirty="0"/>
              <a:t> </a:t>
            </a:r>
          </a:p>
          <a:p>
            <a:r>
              <a:rPr lang="en-US" dirty="0"/>
              <a:t>    - For their personal use, but also for others to use.</a:t>
            </a:r>
          </a:p>
          <a:p>
            <a:r>
              <a:rPr lang="en-US" dirty="0"/>
              <a:t>    - E.g. our 190-unix-intro image is out there, anyone could use it.</a:t>
            </a:r>
          </a:p>
          <a:p>
            <a:endParaRPr lang="en-US" dirty="0"/>
          </a:p>
          <a:p>
            <a:r>
              <a:rPr lang="en-US" dirty="0" err="1"/>
              <a:t>Image:tag</a:t>
            </a:r>
            <a:endParaRPr lang="en-US" dirty="0"/>
          </a:p>
          <a:p>
            <a:r>
              <a:rPr lang="en-US" dirty="0"/>
              <a:t>  - there can be multiple versions of an image.</a:t>
            </a:r>
          </a:p>
          <a:p>
            <a:r>
              <a:rPr lang="en-US" dirty="0"/>
              <a:t>  - the 190-unix-intro image has the tag/version f22 (for fall 2022)</a:t>
            </a:r>
          </a:p>
          <a:p>
            <a:r>
              <a:rPr lang="en-US" dirty="0"/>
              <a:t>  - next semester there will be one with a tag for s23.</a:t>
            </a:r>
          </a:p>
          <a:p>
            <a:r>
              <a:rPr lang="en-US" dirty="0"/>
              <a:t>    - let’s people continue to use the older versions.</a:t>
            </a:r>
          </a:p>
          <a:p>
            <a:r>
              <a:rPr lang="en-US" dirty="0"/>
              <a:t>    - less likely to break things.</a:t>
            </a:r>
          </a:p>
          <a:p>
            <a:endParaRPr lang="en-US" dirty="0"/>
          </a:p>
          <a:p>
            <a:r>
              <a:rPr lang="en-US" dirty="0"/>
              <a:t>Container</a:t>
            </a:r>
          </a:p>
          <a:p>
            <a:r>
              <a:rPr lang="en-US" dirty="0"/>
              <a:t>  - runnable or running</a:t>
            </a:r>
          </a:p>
          <a:p>
            <a:r>
              <a:rPr lang="en-US" dirty="0"/>
              <a:t>    - Like a computer that is turned on.</a:t>
            </a:r>
          </a:p>
          <a:p>
            <a:r>
              <a:rPr lang="en-US" dirty="0"/>
              <a:t>  - can make changes </a:t>
            </a:r>
          </a:p>
          <a:p>
            <a:r>
              <a:rPr lang="en-US" dirty="0"/>
              <a:t>    - create files, install software, etc.</a:t>
            </a:r>
          </a:p>
          <a:p>
            <a:r>
              <a:rPr lang="en-US" dirty="0"/>
              <a:t>    - on your machine those go on the disk</a:t>
            </a:r>
          </a:p>
          <a:p>
            <a:r>
              <a:rPr lang="en-US" dirty="0"/>
              <a:t>  - in a container they go into the “writeable layer”</a:t>
            </a:r>
          </a:p>
          <a:p>
            <a:r>
              <a:rPr lang="en-US" dirty="0"/>
              <a:t>    - The writeable layer is where docker stores everything that is added to the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use a metaphor to try to explain that one more way:</a:t>
            </a:r>
          </a:p>
          <a:p>
            <a:r>
              <a:rPr lang="en-US" dirty="0"/>
              <a:t>   - if docker was for managing recipes instead of software</a:t>
            </a:r>
          </a:p>
          <a:p>
            <a:endParaRPr lang="en-US" dirty="0"/>
          </a:p>
          <a:p>
            <a:r>
              <a:rPr lang="en-US" dirty="0"/>
              <a:t>Repository </a:t>
            </a:r>
          </a:p>
          <a:p>
            <a:r>
              <a:rPr lang="en-US" dirty="0"/>
              <a:t> - Cloud service that stores recipes</a:t>
            </a:r>
          </a:p>
          <a:p>
            <a:r>
              <a:rPr lang="en-US" dirty="0"/>
              <a:t> - Images are recipes</a:t>
            </a:r>
          </a:p>
          <a:p>
            <a:r>
              <a:rPr lang="en-US" dirty="0"/>
              <a:t>   - The most recent version will usually be tagged ”latest”</a:t>
            </a:r>
          </a:p>
          <a:p>
            <a:r>
              <a:rPr lang="en-US" dirty="0"/>
              <a:t>   - Older versions will be tagged in other ways.</a:t>
            </a:r>
          </a:p>
          <a:p>
            <a:r>
              <a:rPr lang="en-US" dirty="0"/>
              <a:t> - read only for the public</a:t>
            </a:r>
          </a:p>
          <a:p>
            <a:endParaRPr lang="en-US" dirty="0"/>
          </a:p>
          <a:p>
            <a:r>
              <a:rPr lang="en-US" dirty="0"/>
              <a:t>Local Images</a:t>
            </a:r>
          </a:p>
          <a:p>
            <a:r>
              <a:rPr lang="en-US" dirty="0"/>
              <a:t> - Downloaded (pulled) version of the </a:t>
            </a:r>
            <a:r>
              <a:rPr lang="en-US" dirty="0" err="1"/>
              <a:t>image:tag</a:t>
            </a:r>
            <a:endParaRPr lang="en-US" dirty="0"/>
          </a:p>
          <a:p>
            <a:r>
              <a:rPr lang="en-US" dirty="0"/>
              <a:t> - still read only</a:t>
            </a:r>
          </a:p>
          <a:p>
            <a:r>
              <a:rPr lang="en-US" dirty="0"/>
              <a:t>  - kind of like a downloaded pdf file of the </a:t>
            </a:r>
            <a:r>
              <a:rPr lang="en-US" dirty="0" err="1"/>
              <a:t>reciple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Image is used to create a container</a:t>
            </a:r>
          </a:p>
          <a:p>
            <a:r>
              <a:rPr lang="en-US" dirty="0"/>
              <a:t> - like printing the recipe on a piece of paper and putting in a file.</a:t>
            </a:r>
          </a:p>
          <a:p>
            <a:r>
              <a:rPr lang="en-US" dirty="0"/>
              <a:t> - making it ready to be used.</a:t>
            </a:r>
          </a:p>
          <a:p>
            <a:endParaRPr lang="en-US" dirty="0"/>
          </a:p>
          <a:p>
            <a:r>
              <a:rPr lang="en-US" dirty="0"/>
              <a:t>Starting the container</a:t>
            </a:r>
          </a:p>
          <a:p>
            <a:r>
              <a:rPr lang="en-US" dirty="0"/>
              <a:t> - the container is running.</a:t>
            </a:r>
          </a:p>
          <a:p>
            <a:r>
              <a:rPr lang="en-US" dirty="0"/>
              <a:t> - taking the recipe out and putting it on the counter</a:t>
            </a:r>
          </a:p>
          <a:p>
            <a:r>
              <a:rPr lang="en-US" dirty="0"/>
              <a:t> - can use it</a:t>
            </a:r>
          </a:p>
          <a:p>
            <a:r>
              <a:rPr lang="en-US" dirty="0"/>
              <a:t> - can modify it and make notes on it</a:t>
            </a:r>
          </a:p>
          <a:p>
            <a:r>
              <a:rPr lang="en-US" dirty="0"/>
              <a:t>  - writeable container layer</a:t>
            </a:r>
          </a:p>
          <a:p>
            <a:endParaRPr lang="en-US" dirty="0"/>
          </a:p>
          <a:p>
            <a:r>
              <a:rPr lang="en-US" dirty="0"/>
              <a:t>Stopping a container</a:t>
            </a:r>
          </a:p>
          <a:p>
            <a:r>
              <a:rPr lang="en-US" dirty="0"/>
              <a:t> - putting it back in the file</a:t>
            </a:r>
          </a:p>
          <a:p>
            <a:r>
              <a:rPr lang="en-US" dirty="0"/>
              <a:t> - with all notes on it.</a:t>
            </a:r>
          </a:p>
          <a:p>
            <a:r>
              <a:rPr lang="en-US" dirty="0"/>
              <a:t> - can start it again and it will come back as is.</a:t>
            </a:r>
          </a:p>
          <a:p>
            <a:endParaRPr lang="en-US" dirty="0"/>
          </a:p>
          <a:p>
            <a:r>
              <a:rPr lang="en-US" dirty="0"/>
              <a:t>Removing a container </a:t>
            </a:r>
          </a:p>
          <a:p>
            <a:r>
              <a:rPr lang="en-US" dirty="0"/>
              <a:t> - like shredding the paper.</a:t>
            </a:r>
          </a:p>
          <a:p>
            <a:r>
              <a:rPr lang="en-US" dirty="0"/>
              <a:t> - all notes are lost</a:t>
            </a:r>
          </a:p>
          <a:p>
            <a:r>
              <a:rPr lang="en-US" dirty="0"/>
              <a:t> - can create a new container from the image</a:t>
            </a:r>
          </a:p>
          <a:p>
            <a:r>
              <a:rPr lang="en-US" dirty="0"/>
              <a:t>  - resets to initial state</a:t>
            </a:r>
          </a:p>
          <a:p>
            <a:r>
              <a:rPr lang="en-US" dirty="0"/>
              <a:t>  - the writeable layer is blank</a:t>
            </a:r>
          </a:p>
          <a:p>
            <a:endParaRPr lang="en-US" dirty="0"/>
          </a:p>
          <a:p>
            <a:r>
              <a:rPr lang="en-US" dirty="0"/>
              <a:t>Removing the image</a:t>
            </a:r>
          </a:p>
          <a:p>
            <a:r>
              <a:rPr lang="en-US" dirty="0"/>
              <a:t> - Like deleting the pdf file.</a:t>
            </a:r>
          </a:p>
          <a:p>
            <a:r>
              <a:rPr lang="en-US" dirty="0"/>
              <a:t> - If you want to use it again</a:t>
            </a:r>
          </a:p>
          <a:p>
            <a:r>
              <a:rPr lang="en-US" dirty="0"/>
              <a:t>   - need to pull/download it again.</a:t>
            </a:r>
          </a:p>
          <a:p>
            <a:endParaRPr lang="en-US" dirty="0"/>
          </a:p>
          <a:p>
            <a:r>
              <a:rPr lang="en-US" dirty="0"/>
              <a:t>Another metaphor that might help:</a:t>
            </a:r>
          </a:p>
          <a:p>
            <a:r>
              <a:rPr lang="en-US" dirty="0"/>
              <a:t>  - image is like a plan for a car</a:t>
            </a:r>
          </a:p>
          <a:p>
            <a:r>
              <a:rPr lang="en-US" dirty="0"/>
              <a:t>  - container is the car</a:t>
            </a:r>
          </a:p>
          <a:p>
            <a:r>
              <a:rPr lang="en-US" dirty="0"/>
              <a:t>    - can be running</a:t>
            </a:r>
          </a:p>
          <a:p>
            <a:r>
              <a:rPr lang="en-US" dirty="0"/>
              <a:t>    - can be stopped</a:t>
            </a:r>
          </a:p>
          <a:p>
            <a:r>
              <a:rPr lang="en-US" dirty="0"/>
              <a:t>    - anything you do to it stays with it when restarted (writeable layer)</a:t>
            </a:r>
          </a:p>
          <a:p>
            <a:r>
              <a:rPr lang="en-US" dirty="0"/>
              <a:t>       - scratches, stuff in the trunk,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can destroy container and create another new one</a:t>
            </a:r>
          </a:p>
          <a:p>
            <a:r>
              <a:rPr lang="en-US" dirty="0"/>
              <a:t>    - new container comes out with blank writable layer.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0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going to talk about these in detail.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You’ll see these in more detail in the homework.</a:t>
            </a:r>
          </a:p>
          <a:p>
            <a:r>
              <a:rPr lang="en-US" dirty="0"/>
              <a:t>They are here as a convenient reference.</a:t>
            </a:r>
          </a:p>
          <a:p>
            <a:endParaRPr lang="en-US" dirty="0"/>
          </a:p>
          <a:p>
            <a:r>
              <a:rPr lang="en-US" dirty="0"/>
              <a:t>The point to make is that each of the operations described on the previous slide are accomplished with a command.</a:t>
            </a:r>
          </a:p>
          <a:p>
            <a:r>
              <a:rPr lang="en-US" dirty="0"/>
              <a:t>  - Or alternatively through the GUI in Docker Desktop.</a:t>
            </a:r>
          </a:p>
          <a:p>
            <a:r>
              <a:rPr lang="en-US" dirty="0"/>
              <a:t>  - Though you can’t do everything we need to do through the GUI.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s://creativecommons.org/licenses/by-nc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hyperlink" Target="https://openclipart.org/" TargetMode="Externa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5913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400" dirty="0">
                <a:latin typeface="Dosis ExtraLight"/>
                <a:ea typeface="Dosis ExtraLight"/>
                <a:cs typeface="Dosis ExtraLight"/>
                <a:sym typeface="Dosis ExtraLight"/>
              </a:rPr>
              <a:t>05 – Docker: </a:t>
            </a:r>
            <a:r>
              <a:rPr lang="en-US" altLang="en-US" sz="4400" dirty="0" err="1">
                <a:latin typeface="Dosis ExtraLight"/>
                <a:ea typeface="Dosis ExtraLight"/>
                <a:cs typeface="Dosis ExtraLight"/>
                <a:sym typeface="Dosis ExtraLight"/>
              </a:rPr>
              <a:t>Dockerfiles</a:t>
            </a:r>
            <a:r>
              <a:rPr lang="en-US" altLang="en-US" sz="4400" dirty="0">
                <a:latin typeface="Dosis ExtraLight"/>
                <a:ea typeface="Dosis ExtraLight"/>
                <a:cs typeface="Dosis ExtraLight"/>
                <a:sym typeface="Dosis ExtraLight"/>
              </a:rPr>
              <a:t> and Images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A9E92-27C3-7748-8CEE-F9C53A7DC838}"/>
              </a:ext>
            </a:extLst>
          </p:cNvPr>
          <p:cNvSpPr txBox="1"/>
          <p:nvPr/>
        </p:nvSpPr>
        <p:spPr>
          <a:xfrm>
            <a:off x="758639" y="2361003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B81D4-B3DC-8C07-16AE-ECC311FE7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2752">
            <a:off x="4802380" y="1629873"/>
            <a:ext cx="3691442" cy="2647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54A91-68B0-F6EF-5669-0B5A5FC19319}"/>
              </a:ext>
            </a:extLst>
          </p:cNvPr>
          <p:cNvSpPr txBox="1"/>
          <p:nvPr/>
        </p:nvSpPr>
        <p:spPr>
          <a:xfrm>
            <a:off x="2615374" y="4928056"/>
            <a:ext cx="39132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from: https://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www.docker.com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/sites/default/files/d8/2019-07/Moby-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logo.png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0192-0B65-1E41-8DB4-CAFB2A47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9" y="282175"/>
            <a:ext cx="7163827" cy="857400"/>
          </a:xfrm>
        </p:spPr>
        <p:txBody>
          <a:bodyPr/>
          <a:lstStyle/>
          <a:p>
            <a:r>
              <a:rPr lang="en-US" sz="3200" dirty="0"/>
              <a:t>Building Docker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C5824-682D-2648-ADD5-35EB5BB0B8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5BEE5-30DF-B44D-B699-60FBF58E2DDD}"/>
              </a:ext>
            </a:extLst>
          </p:cNvPr>
          <p:cNvGrpSpPr/>
          <p:nvPr/>
        </p:nvGrpSpPr>
        <p:grpSpPr>
          <a:xfrm>
            <a:off x="380146" y="1505603"/>
            <a:ext cx="6990862" cy="3355722"/>
            <a:chOff x="1072068" y="1723646"/>
            <a:chExt cx="6990862" cy="33557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B1C58CD-BF0F-AA4B-B9BF-C65E90E7A2FC}"/>
                </a:ext>
              </a:extLst>
            </p:cNvPr>
            <p:cNvSpPr/>
            <p:nvPr/>
          </p:nvSpPr>
          <p:spPr>
            <a:xfrm>
              <a:off x="4042656" y="3379255"/>
              <a:ext cx="1508760" cy="95410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Courier" pitchFamily="2" charset="0"/>
                </a:rPr>
                <a:t>dockerbuild</a:t>
              </a:r>
              <a:endParaRPr lang="en-US" sz="2400" dirty="0">
                <a:latin typeface="Courier" pitchFamily="2" charset="0"/>
              </a:endParaRPr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E622833E-219B-734F-8C59-E501B1378BE1}"/>
                </a:ext>
              </a:extLst>
            </p:cNvPr>
            <p:cNvSpPr/>
            <p:nvPr/>
          </p:nvSpPr>
          <p:spPr>
            <a:xfrm>
              <a:off x="1685433" y="1723646"/>
              <a:ext cx="1508760" cy="753290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Dockerfile</a:t>
              </a:r>
              <a:endParaRPr lang="en-US" sz="1600" b="1" dirty="0"/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8C300CA0-FC46-9549-BBC1-F0A1CFC2CB66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3194193" y="2100291"/>
              <a:ext cx="1054102" cy="1252600"/>
            </a:xfrm>
            <a:prstGeom prst="curvedConnector2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9CCF1532-DB7A-FB45-A808-852871BB9B5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84868" y="3712190"/>
              <a:ext cx="227364" cy="888213"/>
            </a:xfrm>
            <a:prstGeom prst="curvedConnector2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99E96C59-4CE3-354F-A64C-F28E0AF32EC4}"/>
                </a:ext>
              </a:extLst>
            </p:cNvPr>
            <p:cNvSpPr/>
            <p:nvPr/>
          </p:nvSpPr>
          <p:spPr>
            <a:xfrm>
              <a:off x="5551417" y="3610817"/>
              <a:ext cx="1002753" cy="4955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olded Corner 13">
              <a:extLst>
                <a:ext uri="{FF2B5EF4-FFF2-40B4-BE49-F238E27FC236}">
                  <a16:creationId xmlns:a16="http://schemas.microsoft.com/office/drawing/2014/main" id="{BC5FFBA8-1704-B348-BF6D-3926AC9E61B9}"/>
                </a:ext>
              </a:extLst>
            </p:cNvPr>
            <p:cNvSpPr/>
            <p:nvPr/>
          </p:nvSpPr>
          <p:spPr>
            <a:xfrm>
              <a:off x="1479794" y="3868878"/>
              <a:ext cx="1508760" cy="753290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Project Source Code</a:t>
              </a:r>
            </a:p>
          </p:txBody>
        </p:sp>
        <p:sp>
          <p:nvSpPr>
            <p:cNvPr id="15" name="Folded Corner 14">
              <a:extLst>
                <a:ext uri="{FF2B5EF4-FFF2-40B4-BE49-F238E27FC236}">
                  <a16:creationId xmlns:a16="http://schemas.microsoft.com/office/drawing/2014/main" id="{2F5188D0-023F-2149-B2D7-7BF9B1120834}"/>
                </a:ext>
              </a:extLst>
            </p:cNvPr>
            <p:cNvSpPr/>
            <p:nvPr/>
          </p:nvSpPr>
          <p:spPr>
            <a:xfrm>
              <a:off x="1632194" y="4021278"/>
              <a:ext cx="1508760" cy="753290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Project Source Code</a:t>
              </a:r>
            </a:p>
          </p:txBody>
        </p:sp>
        <p:sp>
          <p:nvSpPr>
            <p:cNvPr id="16" name="Folded Corner 15">
              <a:extLst>
                <a:ext uri="{FF2B5EF4-FFF2-40B4-BE49-F238E27FC236}">
                  <a16:creationId xmlns:a16="http://schemas.microsoft.com/office/drawing/2014/main" id="{26715C0E-B433-3D45-9A86-7E93CA906ACA}"/>
                </a:ext>
              </a:extLst>
            </p:cNvPr>
            <p:cNvSpPr/>
            <p:nvPr/>
          </p:nvSpPr>
          <p:spPr>
            <a:xfrm>
              <a:off x="1784594" y="4173678"/>
              <a:ext cx="1508760" cy="753290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Project Source Code</a:t>
              </a:r>
            </a:p>
          </p:txBody>
        </p:sp>
        <p:sp>
          <p:nvSpPr>
            <p:cNvPr id="17" name="Folded Corner 16">
              <a:extLst>
                <a:ext uri="{FF2B5EF4-FFF2-40B4-BE49-F238E27FC236}">
                  <a16:creationId xmlns:a16="http://schemas.microsoft.com/office/drawing/2014/main" id="{F69D4E0C-B1F6-FA47-B5E8-2ECEE27F5F62}"/>
                </a:ext>
              </a:extLst>
            </p:cNvPr>
            <p:cNvSpPr/>
            <p:nvPr/>
          </p:nvSpPr>
          <p:spPr>
            <a:xfrm>
              <a:off x="1936994" y="4326078"/>
              <a:ext cx="1508760" cy="753290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Project Source Code</a:t>
              </a:r>
            </a:p>
          </p:txBody>
        </p:sp>
        <p:sp>
          <p:nvSpPr>
            <p:cNvPr id="18" name="Folded Corner 17">
              <a:extLst>
                <a:ext uri="{FF2B5EF4-FFF2-40B4-BE49-F238E27FC236}">
                  <a16:creationId xmlns:a16="http://schemas.microsoft.com/office/drawing/2014/main" id="{9DCB0F26-3E08-C840-AFDF-A6BCB0D8EF9C}"/>
                </a:ext>
              </a:extLst>
            </p:cNvPr>
            <p:cNvSpPr/>
            <p:nvPr/>
          </p:nvSpPr>
          <p:spPr>
            <a:xfrm>
              <a:off x="6554170" y="3524524"/>
              <a:ext cx="1508760" cy="753290"/>
            </a:xfrm>
            <a:prstGeom prst="foldedCorner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Docker</a:t>
              </a:r>
            </a:p>
            <a:p>
              <a:pPr algn="ctr"/>
              <a:r>
                <a:rPr lang="en-US" sz="1600" b="1" dirty="0"/>
                <a:t>Image</a:t>
              </a:r>
            </a:p>
          </p:txBody>
        </p:sp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F8C4E55D-CCD7-B645-B067-13475D3EC7C1}"/>
                </a:ext>
              </a:extLst>
            </p:cNvPr>
            <p:cNvSpPr/>
            <p:nvPr/>
          </p:nvSpPr>
          <p:spPr>
            <a:xfrm>
              <a:off x="1072068" y="2749560"/>
              <a:ext cx="1508760" cy="753290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Dependencies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76C9C9D-A700-1044-995C-436B391A5BE3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580828" y="3126205"/>
              <a:ext cx="1408589" cy="59857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FC4815-8717-094B-AD63-7911F5B5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31" y="992107"/>
            <a:ext cx="2293915" cy="18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5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C1E809-44D5-034E-B5D6-3252D9CD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61418"/>
            <a:ext cx="6761100" cy="857400"/>
          </a:xfrm>
        </p:spPr>
        <p:txBody>
          <a:bodyPr/>
          <a:lstStyle/>
          <a:p>
            <a:r>
              <a:rPr lang="en-US" sz="3200" dirty="0"/>
              <a:t>Example </a:t>
            </a:r>
            <a:r>
              <a:rPr lang="en-US" sz="3200" dirty="0" err="1">
                <a:latin typeface="Courier" pitchFamily="2" charset="0"/>
              </a:rPr>
              <a:t>Dockerfile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85FF08-0956-87C3-9DC7-C9639A29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3252876"/>
            <a:ext cx="6761100" cy="1461173"/>
          </a:xfrm>
        </p:spPr>
        <p:txBody>
          <a:bodyPr/>
          <a:lstStyle/>
          <a:p>
            <a:r>
              <a:rPr lang="en-US" sz="2800" b="1" dirty="0">
                <a:latin typeface="Courier" pitchFamily="2" charset="0"/>
              </a:rPr>
              <a:t>FROM</a:t>
            </a:r>
            <a:r>
              <a:rPr lang="en-US" sz="2400" b="1" dirty="0">
                <a:latin typeface="Courier" pitchFamily="2" charset="0"/>
              </a:rPr>
              <a:t> </a:t>
            </a:r>
            <a:r>
              <a:rPr lang="en-US" sz="2400" b="1" dirty="0">
                <a:latin typeface="+mn-lt"/>
              </a:rPr>
              <a:t>Statement</a:t>
            </a:r>
            <a:endParaRPr lang="en-US" sz="2400" b="1" dirty="0">
              <a:latin typeface="Courier" pitchFamily="2" charset="0"/>
            </a:endParaRPr>
          </a:p>
          <a:p>
            <a:pPr lvl="1"/>
            <a:r>
              <a:rPr lang="en-US" sz="1800" dirty="0"/>
              <a:t>Specifies the </a:t>
            </a:r>
            <a:r>
              <a:rPr lang="en-US" sz="1800" b="1" i="1" dirty="0"/>
              <a:t>base image</a:t>
            </a:r>
            <a:r>
              <a:rPr lang="en-US" sz="1800" dirty="0"/>
              <a:t> on top of which the new image is to be build.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ACFA1-B9D0-CDEB-7B39-85DA44EF9A42}"/>
              </a:ext>
            </a:extLst>
          </p:cNvPr>
          <p:cNvSpPr txBox="1"/>
          <p:nvPr/>
        </p:nvSpPr>
        <p:spPr>
          <a:xfrm>
            <a:off x="672380" y="1067663"/>
            <a:ext cx="68756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FROM 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debian:bullseye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RUN apt update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RUN apt install -y apache2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CMD /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init.d</a:t>
            </a: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/apache2 start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34F897-3330-BCD5-E0B0-8C04B7173DB6}"/>
              </a:ext>
            </a:extLst>
          </p:cNvPr>
          <p:cNvSpPr/>
          <p:nvPr/>
        </p:nvSpPr>
        <p:spPr>
          <a:xfrm>
            <a:off x="1051560" y="1067663"/>
            <a:ext cx="4949190" cy="52110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3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C1E809-44D5-034E-B5D6-3252D9CD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61418"/>
            <a:ext cx="6761100" cy="857400"/>
          </a:xfrm>
        </p:spPr>
        <p:txBody>
          <a:bodyPr/>
          <a:lstStyle/>
          <a:p>
            <a:r>
              <a:rPr lang="en-US" sz="3200" dirty="0"/>
              <a:t>Example </a:t>
            </a:r>
            <a:r>
              <a:rPr lang="en-US" sz="3200" dirty="0" err="1">
                <a:latin typeface="Courier" pitchFamily="2" charset="0"/>
              </a:rPr>
              <a:t>Dockerfile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85FF08-0956-87C3-9DC7-C9639A29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3252876"/>
            <a:ext cx="6761100" cy="1461173"/>
          </a:xfrm>
        </p:spPr>
        <p:txBody>
          <a:bodyPr/>
          <a:lstStyle/>
          <a:p>
            <a:r>
              <a:rPr lang="en-US" sz="2800" b="1" dirty="0">
                <a:latin typeface="Courier" pitchFamily="2" charset="0"/>
              </a:rPr>
              <a:t>RUN</a:t>
            </a:r>
            <a:r>
              <a:rPr lang="en-US" sz="2400" b="1" dirty="0"/>
              <a:t> Statement</a:t>
            </a:r>
          </a:p>
          <a:p>
            <a:pPr lvl="1"/>
            <a:r>
              <a:rPr lang="en-US" sz="1800" dirty="0"/>
              <a:t>Executes Linux/Unix commands that install dependencies and configure the machine specified by the image.</a:t>
            </a:r>
          </a:p>
          <a:p>
            <a:pPr lvl="1"/>
            <a:r>
              <a:rPr lang="en-US" sz="1800" dirty="0"/>
              <a:t>Commands are run as </a:t>
            </a:r>
            <a:r>
              <a:rPr lang="en-US" sz="1800" dirty="0">
                <a:latin typeface="Courier" pitchFamily="2" charset="0"/>
              </a:rPr>
              <a:t>root</a:t>
            </a:r>
            <a:r>
              <a:rPr lang="en-US" sz="1800" dirty="0"/>
              <a:t> by default.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ACFA1-B9D0-CDEB-7B39-85DA44EF9A42}"/>
              </a:ext>
            </a:extLst>
          </p:cNvPr>
          <p:cNvSpPr txBox="1"/>
          <p:nvPr/>
        </p:nvSpPr>
        <p:spPr>
          <a:xfrm>
            <a:off x="672380" y="1067663"/>
            <a:ext cx="68756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FROM 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debian:bullseye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RUN apt update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RUN apt install -y apache2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CMD /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init.d</a:t>
            </a: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/apache2 start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554F61-BA91-FFAC-CF68-9159DB75A836}"/>
              </a:ext>
            </a:extLst>
          </p:cNvPr>
          <p:cNvSpPr/>
          <p:nvPr/>
        </p:nvSpPr>
        <p:spPr>
          <a:xfrm>
            <a:off x="1062990" y="1531150"/>
            <a:ext cx="5920740" cy="9263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9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C1E809-44D5-034E-B5D6-3252D9CD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61418"/>
            <a:ext cx="6761100" cy="857400"/>
          </a:xfrm>
        </p:spPr>
        <p:txBody>
          <a:bodyPr/>
          <a:lstStyle/>
          <a:p>
            <a:r>
              <a:rPr lang="en-US" sz="3200" dirty="0"/>
              <a:t>Example </a:t>
            </a:r>
            <a:r>
              <a:rPr lang="en-US" sz="3200" dirty="0" err="1">
                <a:latin typeface="Courier" pitchFamily="2" charset="0"/>
              </a:rPr>
              <a:t>Dockerfile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85FF08-0956-87C3-9DC7-C9639A29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3252876"/>
            <a:ext cx="6761100" cy="1461173"/>
          </a:xfrm>
        </p:spPr>
        <p:txBody>
          <a:bodyPr/>
          <a:lstStyle/>
          <a:p>
            <a:r>
              <a:rPr lang="en-US" sz="2800" b="1" dirty="0">
                <a:latin typeface="Courier" pitchFamily="2" charset="0"/>
              </a:rPr>
              <a:t>CMD</a:t>
            </a:r>
            <a:r>
              <a:rPr lang="en-US" sz="2400" b="1" dirty="0"/>
              <a:t> Statement</a:t>
            </a:r>
          </a:p>
          <a:p>
            <a:pPr lvl="1"/>
            <a:r>
              <a:rPr lang="en-US" sz="1800" dirty="0"/>
              <a:t>Specifies the Linux/Unix command(s) that to be run when the container is started.</a:t>
            </a:r>
          </a:p>
          <a:p>
            <a:pPr lvl="1"/>
            <a:r>
              <a:rPr lang="en-US" sz="1800" dirty="0"/>
              <a:t>The container stops, when the command(s) exit.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ACFA1-B9D0-CDEB-7B39-85DA44EF9A42}"/>
              </a:ext>
            </a:extLst>
          </p:cNvPr>
          <p:cNvSpPr txBox="1"/>
          <p:nvPr/>
        </p:nvSpPr>
        <p:spPr>
          <a:xfrm>
            <a:off x="-186830" y="1079643"/>
            <a:ext cx="79496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FROM 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debian:bullseye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RUN apt update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RUN apt install -y apache2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CMD /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init.d</a:t>
            </a:r>
            <a:r>
              <a:rPr lang="en-US" sz="2800" dirty="0"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/apache2 start &amp;&amp; \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 sleep infinity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3CA8FE-EC54-50AB-F9BF-41DB1F296562}"/>
              </a:ext>
            </a:extLst>
          </p:cNvPr>
          <p:cNvSpPr/>
          <p:nvPr/>
        </p:nvSpPr>
        <p:spPr>
          <a:xfrm>
            <a:off x="217170" y="2379776"/>
            <a:ext cx="7545612" cy="8959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0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E67ABE3-3A15-337F-FE23-E29AD018B27C}"/>
              </a:ext>
            </a:extLst>
          </p:cNvPr>
          <p:cNvSpPr/>
          <p:nvPr/>
        </p:nvSpPr>
        <p:spPr>
          <a:xfrm>
            <a:off x="240030" y="1280159"/>
            <a:ext cx="7395210" cy="3798981"/>
          </a:xfrm>
          <a:prstGeom prst="roundRect">
            <a:avLst>
              <a:gd name="adj" fmla="val 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B59E3-1710-EDDE-532D-3EB23BE000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90061-74FC-1776-BD28-60F5D33BA8B2}"/>
              </a:ext>
            </a:extLst>
          </p:cNvPr>
          <p:cNvSpPr txBox="1"/>
          <p:nvPr/>
        </p:nvSpPr>
        <p:spPr>
          <a:xfrm>
            <a:off x="511229" y="1325386"/>
            <a:ext cx="25875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Debian </a:t>
            </a:r>
            <a:r>
              <a:rPr lang="en-US" sz="2000" b="1" dirty="0"/>
              <a:t>Linux</a:t>
            </a:r>
            <a:r>
              <a:rPr lang="en-US" sz="1800" b="1" dirty="0"/>
              <a:t> System</a:t>
            </a:r>
          </a:p>
          <a:p>
            <a:pPr algn="ctr"/>
            <a:r>
              <a:rPr lang="en-US" sz="1800" b="1" dirty="0"/>
              <a:t>via VNC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35EDFB-61D8-45DF-C708-5364FC3087DA}"/>
              </a:ext>
            </a:extLst>
          </p:cNvPr>
          <p:cNvGrpSpPr/>
          <p:nvPr/>
        </p:nvGrpSpPr>
        <p:grpSpPr>
          <a:xfrm>
            <a:off x="415918" y="2071422"/>
            <a:ext cx="1994456" cy="2438777"/>
            <a:chOff x="415918" y="2071422"/>
            <a:chExt cx="1994456" cy="24387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431C8E-1C2D-A608-6693-669ACFFB2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18" y="3332370"/>
              <a:ext cx="1994456" cy="11778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CA1C2C-ADA0-B52C-0650-95094427DEB5}"/>
                </a:ext>
              </a:extLst>
            </p:cNvPr>
            <p:cNvSpPr/>
            <p:nvPr/>
          </p:nvSpPr>
          <p:spPr>
            <a:xfrm>
              <a:off x="532155" y="2071422"/>
              <a:ext cx="1565910" cy="75692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Apache</a:t>
              </a:r>
            </a:p>
            <a:p>
              <a:pPr algn="ctr"/>
              <a:r>
                <a:rPr lang="en-US" dirty="0"/>
                <a:t>HTTP</a:t>
              </a:r>
            </a:p>
            <a:p>
              <a:pPr algn="ctr"/>
              <a:r>
                <a:rPr lang="en-US" dirty="0"/>
                <a:t>Server</a:t>
              </a:r>
            </a:p>
          </p:txBody>
        </p:sp>
        <p:sp>
          <p:nvSpPr>
            <p:cNvPr id="11" name="Up-Down Arrow 10">
              <a:extLst>
                <a:ext uri="{FF2B5EF4-FFF2-40B4-BE49-F238E27FC236}">
                  <a16:creationId xmlns:a16="http://schemas.microsoft.com/office/drawing/2014/main" id="{451598C8-2367-F081-A981-C5BF7D9FCE31}"/>
                </a:ext>
              </a:extLst>
            </p:cNvPr>
            <p:cNvSpPr/>
            <p:nvPr/>
          </p:nvSpPr>
          <p:spPr>
            <a:xfrm>
              <a:off x="1172235" y="2828349"/>
              <a:ext cx="285750" cy="504021"/>
            </a:xfrm>
            <a:prstGeom prst="upDownArrow">
              <a:avLst/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91A69F-E735-0CCD-D58B-91F4AEE3DD56}"/>
              </a:ext>
            </a:extLst>
          </p:cNvPr>
          <p:cNvGrpSpPr/>
          <p:nvPr/>
        </p:nvGrpSpPr>
        <p:grpSpPr>
          <a:xfrm>
            <a:off x="3794760" y="1531620"/>
            <a:ext cx="3628367" cy="1637916"/>
            <a:chOff x="3794760" y="1531620"/>
            <a:chExt cx="3628367" cy="1637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BCDCC0F-EAF2-B478-B86F-7900E897E423}"/>
                </a:ext>
              </a:extLst>
            </p:cNvPr>
            <p:cNvSpPr/>
            <p:nvPr/>
          </p:nvSpPr>
          <p:spPr>
            <a:xfrm>
              <a:off x="3794760" y="1531620"/>
              <a:ext cx="3628367" cy="163791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285060-DA5B-F209-6C04-94FCF97BB30D}"/>
                </a:ext>
              </a:extLst>
            </p:cNvPr>
            <p:cNvSpPr txBox="1"/>
            <p:nvPr/>
          </p:nvSpPr>
          <p:spPr>
            <a:xfrm>
              <a:off x="4034525" y="1625396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Docker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E6EA18A-00E1-A4BE-A4E8-17271EF3168C}"/>
              </a:ext>
            </a:extLst>
          </p:cNvPr>
          <p:cNvSpPr txBox="1">
            <a:spLocks/>
          </p:cNvSpPr>
          <p:nvPr/>
        </p:nvSpPr>
        <p:spPr bwMode="auto">
          <a:xfrm>
            <a:off x="639763" y="64359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What You’ll Do in HW 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6E1C1-C552-8196-4B0D-7D9381DCF895}"/>
              </a:ext>
            </a:extLst>
          </p:cNvPr>
          <p:cNvSpPr/>
          <p:nvPr/>
        </p:nvSpPr>
        <p:spPr>
          <a:xfrm>
            <a:off x="2509009" y="2076567"/>
            <a:ext cx="982981" cy="724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Dockerfile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AA25E4-72CB-40EC-3B21-BC7A0CD749FF}"/>
              </a:ext>
            </a:extLst>
          </p:cNvPr>
          <p:cNvGrpSpPr/>
          <p:nvPr/>
        </p:nvGrpSpPr>
        <p:grpSpPr>
          <a:xfrm>
            <a:off x="3491990" y="2064574"/>
            <a:ext cx="1211410" cy="748008"/>
            <a:chOff x="3491990" y="2064574"/>
            <a:chExt cx="1211410" cy="74800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1E67458-E3F4-3D6E-43E2-6B33253DD672}"/>
                </a:ext>
              </a:extLst>
            </p:cNvPr>
            <p:cNvSpPr/>
            <p:nvPr/>
          </p:nvSpPr>
          <p:spPr>
            <a:xfrm>
              <a:off x="3889368" y="2064574"/>
              <a:ext cx="814032" cy="74800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Image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D4E6B42D-3B0A-96E8-0934-DE9791B1D4E5}"/>
                </a:ext>
              </a:extLst>
            </p:cNvPr>
            <p:cNvSpPr/>
            <p:nvPr/>
          </p:nvSpPr>
          <p:spPr>
            <a:xfrm>
              <a:off x="3491990" y="2259258"/>
              <a:ext cx="450035" cy="358640"/>
            </a:xfrm>
            <a:prstGeom prst="rightArrow">
              <a:avLst/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B55573-60C4-4E4F-AA69-AC93283E8DC2}"/>
              </a:ext>
            </a:extLst>
          </p:cNvPr>
          <p:cNvGrpSpPr/>
          <p:nvPr/>
        </p:nvGrpSpPr>
        <p:grpSpPr>
          <a:xfrm>
            <a:off x="4708544" y="1749874"/>
            <a:ext cx="2598773" cy="1298858"/>
            <a:chOff x="4708544" y="1749874"/>
            <a:chExt cx="2598773" cy="12988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06D42A-C1F8-0D0E-B796-368F587202DA}"/>
                </a:ext>
              </a:extLst>
            </p:cNvPr>
            <p:cNvGrpSpPr/>
            <p:nvPr/>
          </p:nvGrpSpPr>
          <p:grpSpPr>
            <a:xfrm>
              <a:off x="5188917" y="1749874"/>
              <a:ext cx="2118400" cy="1298858"/>
              <a:chOff x="4572000" y="2216587"/>
              <a:chExt cx="2118400" cy="1298858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99CE83E-4158-85F3-C458-87256B9CC0B7}"/>
                  </a:ext>
                </a:extLst>
              </p:cNvPr>
              <p:cNvSpPr/>
              <p:nvPr/>
            </p:nvSpPr>
            <p:spPr>
              <a:xfrm>
                <a:off x="4572000" y="2216587"/>
                <a:ext cx="2118400" cy="129885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A95D51-C6A3-B12D-507F-65AB12444F75}"/>
                  </a:ext>
                </a:extLst>
              </p:cNvPr>
              <p:cNvSpPr/>
              <p:nvPr/>
            </p:nvSpPr>
            <p:spPr>
              <a:xfrm>
                <a:off x="4850979" y="2593382"/>
                <a:ext cx="1565910" cy="75692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Apache</a:t>
                </a:r>
              </a:p>
              <a:p>
                <a:pPr algn="ctr"/>
                <a:r>
                  <a:rPr lang="en-US" dirty="0"/>
                  <a:t>HTTP</a:t>
                </a:r>
              </a:p>
              <a:p>
                <a:pPr algn="ctr"/>
                <a:r>
                  <a:rPr lang="en-US" dirty="0"/>
                  <a:t>Server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C2B0E-50FC-0AEF-D5E3-C576317EE158}"/>
                  </a:ext>
                </a:extLst>
              </p:cNvPr>
              <p:cNvSpPr txBox="1"/>
              <p:nvPr/>
            </p:nvSpPr>
            <p:spPr>
              <a:xfrm>
                <a:off x="4792669" y="2263973"/>
                <a:ext cx="1677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Running Container</a:t>
                </a:r>
              </a:p>
            </p:txBody>
          </p:sp>
        </p:grp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C2984364-31B2-A0DC-6350-7BE2D3AD456F}"/>
                </a:ext>
              </a:extLst>
            </p:cNvPr>
            <p:cNvSpPr/>
            <p:nvPr/>
          </p:nvSpPr>
          <p:spPr>
            <a:xfrm>
              <a:off x="4708544" y="2259258"/>
              <a:ext cx="480141" cy="358640"/>
            </a:xfrm>
            <a:prstGeom prst="rightArrow">
              <a:avLst/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5D24DF-49AA-15D0-BB34-4E414CCC8D5C}"/>
              </a:ext>
            </a:extLst>
          </p:cNvPr>
          <p:cNvGrpSpPr/>
          <p:nvPr/>
        </p:nvGrpSpPr>
        <p:grpSpPr>
          <a:xfrm>
            <a:off x="5044792" y="2854597"/>
            <a:ext cx="2406649" cy="1684701"/>
            <a:chOff x="5044792" y="2854597"/>
            <a:chExt cx="2406649" cy="16847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36E0E9-90F3-256C-ACB3-7E2758AA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44792" y="3474409"/>
              <a:ext cx="2406649" cy="1064889"/>
            </a:xfrm>
            <a:prstGeom prst="rect">
              <a:avLst/>
            </a:prstGeom>
          </p:spPr>
        </p:pic>
        <p:sp>
          <p:nvSpPr>
            <p:cNvPr id="18" name="Up-Down Arrow 17">
              <a:extLst>
                <a:ext uri="{FF2B5EF4-FFF2-40B4-BE49-F238E27FC236}">
                  <a16:creationId xmlns:a16="http://schemas.microsoft.com/office/drawing/2014/main" id="{C84ADADD-0D6C-FF6D-2CB9-0989B8DF5979}"/>
                </a:ext>
              </a:extLst>
            </p:cNvPr>
            <p:cNvSpPr/>
            <p:nvPr/>
          </p:nvSpPr>
          <p:spPr>
            <a:xfrm>
              <a:off x="6105241" y="2854597"/>
              <a:ext cx="285750" cy="619812"/>
            </a:xfrm>
            <a:prstGeom prst="upDownArrow">
              <a:avLst/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0DC0BD-5E08-00C0-10F5-C3ACB2419813}"/>
              </a:ext>
            </a:extLst>
          </p:cNvPr>
          <p:cNvSpPr txBox="1"/>
          <p:nvPr/>
        </p:nvSpPr>
        <p:spPr>
          <a:xfrm>
            <a:off x="743732" y="453929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http://localhost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F0D5C-2ADC-5050-9382-FCBE5B13182F}"/>
              </a:ext>
            </a:extLst>
          </p:cNvPr>
          <p:cNvSpPr txBox="1"/>
          <p:nvPr/>
        </p:nvSpPr>
        <p:spPr>
          <a:xfrm>
            <a:off x="5509773" y="4564579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http://172.17.0.3</a:t>
            </a:r>
          </a:p>
        </p:txBody>
      </p:sp>
    </p:spTree>
    <p:extLst>
      <p:ext uri="{BB962C8B-B14F-4D97-AF65-F5344CB8AC3E}">
        <p14:creationId xmlns:p14="http://schemas.microsoft.com/office/powerpoint/2010/main" val="21913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2D81-B8F1-B04C-9967-7D330E83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97C4D-D83C-EF43-9FBB-F0EDD518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1733550"/>
            <a:ext cx="7217789" cy="2980500"/>
          </a:xfrm>
        </p:spPr>
        <p:txBody>
          <a:bodyPr/>
          <a:lstStyle/>
          <a:p>
            <a:r>
              <a:rPr lang="en-US" sz="2000" dirty="0"/>
              <a:t>Be sure to complete </a:t>
            </a:r>
            <a:r>
              <a:rPr lang="en-US" sz="1800" dirty="0"/>
              <a:t>Quiz 04</a:t>
            </a:r>
          </a:p>
          <a:p>
            <a:r>
              <a:rPr lang="en-US" sz="2000" dirty="0"/>
              <a:t>Complete HW 05</a:t>
            </a:r>
          </a:p>
          <a:p>
            <a:pPr lvl="1"/>
            <a:r>
              <a:rPr lang="en-US" sz="1800" dirty="0"/>
              <a:t>Submit to Moodle by next Wed 12:00 noon.</a:t>
            </a:r>
          </a:p>
          <a:p>
            <a:r>
              <a:rPr lang="en-US" sz="2000" dirty="0"/>
              <a:t>Do reading and prep for discussion.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9EA5-AA62-A542-937C-6492ABBF4A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4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16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7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26A23-AED5-DB46-A986-BDA889419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574" y="739550"/>
            <a:ext cx="5226729" cy="4285296"/>
          </a:xfrm>
        </p:spPr>
        <p:txBody>
          <a:bodyPr/>
          <a:lstStyle/>
          <a:p>
            <a:pPr marL="38100" indent="0">
              <a:buNone/>
            </a:pPr>
            <a:r>
              <a:rPr lang="en-US" sz="2000" dirty="0">
                <a:solidFill>
                  <a:srgbClr val="D4EBD6"/>
                </a:solidFill>
              </a:rPr>
              <a:t>Docker</a:t>
            </a:r>
            <a:r>
              <a:rPr lang="en-US" sz="2000" dirty="0">
                <a:solidFill>
                  <a:srgbClr val="002060"/>
                </a:solidFill>
              </a:rPr>
              <a:t> is a set of platform as a service (PaaS) products that use OS-level virtualization to </a:t>
            </a:r>
            <a:r>
              <a:rPr lang="en-US" sz="2000" dirty="0">
                <a:solidFill>
                  <a:srgbClr val="D4EBD6"/>
                </a:solidFill>
              </a:rPr>
              <a:t>deliver software in packages called containers</a:t>
            </a:r>
            <a:r>
              <a:rPr lang="en-US" sz="2000" dirty="0">
                <a:solidFill>
                  <a:srgbClr val="002060"/>
                </a:solidFill>
              </a:rPr>
              <a:t>. Containers are isolated from one another and bundle their own software, libraries and configuration files; they can communicate with each other through well-defined channels. All containers are run by a single operating system kernel and therefore use fewer resources than virtual machines.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			</a:t>
            </a:r>
            <a:r>
              <a:rPr lang="en-US" sz="1600" dirty="0">
                <a:solidFill>
                  <a:srgbClr val="002060"/>
                </a:solidFill>
              </a:rPr>
              <a:t>- Wikipedia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A3AF503-6CE1-BC48-B926-FBDBE793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02" y="2030753"/>
            <a:ext cx="1308076" cy="10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5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26A23-AED5-DB46-A986-BDA889419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574" y="739550"/>
            <a:ext cx="5191895" cy="4285296"/>
          </a:xfrm>
        </p:spPr>
        <p:txBody>
          <a:bodyPr/>
          <a:lstStyle/>
          <a:p>
            <a:pPr marL="3810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Docker is a set of platform as a service (PaaS) products that use OS-level virtualization to deliver software in packages called containers. </a:t>
            </a:r>
            <a:r>
              <a:rPr lang="en-US" sz="2000" dirty="0">
                <a:solidFill>
                  <a:srgbClr val="D4EBD6"/>
                </a:solidFill>
              </a:rPr>
              <a:t>Containers</a:t>
            </a:r>
            <a:r>
              <a:rPr lang="en-US" sz="2000" dirty="0">
                <a:solidFill>
                  <a:srgbClr val="002060"/>
                </a:solidFill>
              </a:rPr>
              <a:t> are isolated from one another and </a:t>
            </a:r>
            <a:r>
              <a:rPr lang="en-US" sz="2000" dirty="0">
                <a:solidFill>
                  <a:srgbClr val="D4EBD6"/>
                </a:solidFill>
              </a:rPr>
              <a:t>bundle their own software, libraries and configuration files</a:t>
            </a:r>
            <a:r>
              <a:rPr lang="en-US" sz="2000" dirty="0">
                <a:solidFill>
                  <a:srgbClr val="002060"/>
                </a:solidFill>
              </a:rPr>
              <a:t>; they can communicate with each other through well-defined channels. All containers are run by a single operating system kernel and therefore use fewer resources than virtual machines.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			</a:t>
            </a:r>
            <a:r>
              <a:rPr lang="en-US" sz="1600" dirty="0">
                <a:solidFill>
                  <a:srgbClr val="002060"/>
                </a:solidFill>
              </a:rPr>
              <a:t>- Wikipedia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9EF62-71DF-5D44-8400-C3DBC5CB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02" y="2030753"/>
            <a:ext cx="1308076" cy="10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2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13FC-8A2D-754D-AC76-19F5B418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91319"/>
            <a:ext cx="6761100" cy="857400"/>
          </a:xfrm>
        </p:spPr>
        <p:txBody>
          <a:bodyPr/>
          <a:lstStyle/>
          <a:p>
            <a:r>
              <a:rPr lang="en-US" sz="2800" dirty="0"/>
              <a:t>Common Container 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EABDF-F2F3-EE43-A42C-57621233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072" y="1165122"/>
            <a:ext cx="3451737" cy="3087000"/>
          </a:xfrm>
        </p:spPr>
        <p:txBody>
          <a:bodyPr/>
          <a:lstStyle/>
          <a:p>
            <a:r>
              <a:rPr lang="en-US" sz="2000" dirty="0"/>
              <a:t>Dev </a:t>
            </a:r>
            <a:r>
              <a:rPr lang="en-US" sz="2000" dirty="0">
                <a:solidFill>
                  <a:schemeClr val="accent2"/>
                </a:solidFill>
              </a:rPr>
              <a:t>(Development) </a:t>
            </a:r>
            <a:r>
              <a:rPr lang="en-US" sz="2000" dirty="0"/>
              <a:t>Containers:</a:t>
            </a:r>
          </a:p>
          <a:p>
            <a:pPr lvl="1"/>
            <a:r>
              <a:rPr lang="en-US" dirty="0"/>
              <a:t>Container(s) contain all dev dependencies, dev libraries and build tools.</a:t>
            </a:r>
          </a:p>
          <a:p>
            <a:pPr lvl="1"/>
            <a:r>
              <a:rPr lang="en-US" dirty="0"/>
              <a:t>Source files may be stored and edited in container or on host machine.</a:t>
            </a:r>
          </a:p>
          <a:p>
            <a:pPr lvl="1"/>
            <a:r>
              <a:rPr lang="en-US" dirty="0"/>
              <a:t>Container(s) are used to build the application and to run tests.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60FD9-4EF3-F44A-993C-F3095D1ED15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7562" y="1165122"/>
            <a:ext cx="3451737" cy="3087000"/>
          </a:xfrm>
        </p:spPr>
        <p:txBody>
          <a:bodyPr/>
          <a:lstStyle/>
          <a:p>
            <a:r>
              <a:rPr lang="en-US" sz="2000" dirty="0"/>
              <a:t>Deploy </a:t>
            </a:r>
            <a:r>
              <a:rPr lang="en-US" sz="2000" dirty="0">
                <a:solidFill>
                  <a:schemeClr val="accent2"/>
                </a:solidFill>
              </a:rPr>
              <a:t>(Deployment) </a:t>
            </a:r>
            <a:r>
              <a:rPr lang="en-US" sz="2000" dirty="0"/>
              <a:t>Containers:</a:t>
            </a:r>
          </a:p>
          <a:p>
            <a:pPr lvl="1"/>
            <a:r>
              <a:rPr lang="en-US" dirty="0"/>
              <a:t>Container(s) contain all dependencies, libraries and executable files (binaries) needed to run the app.</a:t>
            </a:r>
          </a:p>
          <a:p>
            <a:pPr lvl="1"/>
            <a:r>
              <a:rPr lang="en-US" dirty="0"/>
              <a:t>Container can be run locally or </a:t>
            </a:r>
            <a:r>
              <a:rPr lang="en-US" i="1" dirty="0"/>
              <a:t>deployed</a:t>
            </a:r>
            <a:r>
              <a:rPr lang="en-US" dirty="0"/>
              <a:t> to a cloud service (AWS, Azure, Heroku, </a:t>
            </a:r>
            <a:r>
              <a:rPr lang="en-US" dirty="0" err="1"/>
              <a:t>DigitalOcean</a:t>
            </a:r>
            <a:r>
              <a:rPr lang="en-US" dirty="0"/>
              <a:t>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3FFEC-9383-4846-8DA4-B63C8F543E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2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26A23-AED5-DB46-A986-BDA889419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574" y="739550"/>
            <a:ext cx="5191895" cy="4285296"/>
          </a:xfrm>
        </p:spPr>
        <p:txBody>
          <a:bodyPr/>
          <a:lstStyle/>
          <a:p>
            <a:pPr marL="3810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Docker is a set of platform as a service (PaaS) products that use OS-level virtualization to deliver software in packages called containers. </a:t>
            </a:r>
            <a:r>
              <a:rPr lang="en-US" sz="2000" dirty="0">
                <a:solidFill>
                  <a:srgbClr val="D4EBD6"/>
                </a:solidFill>
              </a:rPr>
              <a:t>Containers are isolated from one another</a:t>
            </a:r>
            <a:r>
              <a:rPr lang="en-US" sz="2000" dirty="0">
                <a:solidFill>
                  <a:srgbClr val="002060"/>
                </a:solidFill>
              </a:rPr>
              <a:t> and bundle their own software, libraries and configuration files; </a:t>
            </a:r>
            <a:r>
              <a:rPr lang="en-US" sz="2000" dirty="0">
                <a:solidFill>
                  <a:srgbClr val="D4EBD6"/>
                </a:solidFill>
              </a:rPr>
              <a:t>they can communicate with each other through well-defined channels</a:t>
            </a:r>
            <a:r>
              <a:rPr lang="en-US" sz="2000" dirty="0">
                <a:solidFill>
                  <a:srgbClr val="002060"/>
                </a:solidFill>
              </a:rPr>
              <a:t>. All containers are run by a single operating system kernel and therefore use fewer resources than virtual machines.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			</a:t>
            </a:r>
            <a:r>
              <a:rPr lang="en-US" sz="1600" dirty="0">
                <a:solidFill>
                  <a:srgbClr val="002060"/>
                </a:solidFill>
              </a:rPr>
              <a:t>- Wikipedia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E4766-D8C6-6A48-9825-02ADAA68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02" y="2030753"/>
            <a:ext cx="1308076" cy="10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6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3517-9B3F-6C28-8712-F8A82ABC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18514"/>
            <a:ext cx="6761100" cy="857400"/>
          </a:xfrm>
        </p:spPr>
        <p:txBody>
          <a:bodyPr/>
          <a:lstStyle/>
          <a:p>
            <a:r>
              <a:rPr lang="en-US" sz="3200" dirty="0" err="1"/>
              <a:t>dockerhub</a:t>
            </a:r>
            <a:r>
              <a:rPr lang="en-US" sz="3200" dirty="0"/>
              <a:t> / docker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23641-4354-3178-A080-1862BF7160A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79866E-4771-1209-41B1-61DA05F43E9E}"/>
              </a:ext>
            </a:extLst>
          </p:cNvPr>
          <p:cNvGrpSpPr/>
          <p:nvPr/>
        </p:nvGrpSpPr>
        <p:grpSpPr>
          <a:xfrm>
            <a:off x="3339737" y="3470736"/>
            <a:ext cx="1356203" cy="1441073"/>
            <a:chOff x="3339737" y="3470736"/>
            <a:chExt cx="1356203" cy="14410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4C9575-6D00-1C35-2EF8-977D2E738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8894" y="3470736"/>
              <a:ext cx="867046" cy="14410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7F1D39-35F7-26A7-5C98-4A7FC8FFD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9737" y="3676789"/>
              <a:ext cx="548565" cy="54856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A6461A-6647-6614-BFA7-A183F03462A4}"/>
              </a:ext>
            </a:extLst>
          </p:cNvPr>
          <p:cNvGrpSpPr/>
          <p:nvPr/>
        </p:nvGrpSpPr>
        <p:grpSpPr>
          <a:xfrm>
            <a:off x="3334044" y="1198891"/>
            <a:ext cx="1804813" cy="1644536"/>
            <a:chOff x="3334044" y="1198891"/>
            <a:chExt cx="1804813" cy="16445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F85297-2281-A2BB-E450-12623F0C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4044" y="1409391"/>
              <a:ext cx="1804813" cy="14340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383B47-D863-67AD-EBF4-B81476E06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8374" y="1198891"/>
              <a:ext cx="571500" cy="5715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DA01C2-AF01-310A-C62D-B219C9B857C6}"/>
              </a:ext>
            </a:extLst>
          </p:cNvPr>
          <p:cNvGrpSpPr/>
          <p:nvPr/>
        </p:nvGrpSpPr>
        <p:grpSpPr>
          <a:xfrm>
            <a:off x="3984660" y="1547328"/>
            <a:ext cx="836245" cy="2510313"/>
            <a:chOff x="3984660" y="1547328"/>
            <a:chExt cx="836245" cy="25103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783121-6330-A76C-20F2-75976D654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94178">
              <a:off x="4216773" y="1547328"/>
              <a:ext cx="604132" cy="5073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7356A5-15AF-1CCB-6ADB-058FA3A61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13508">
              <a:off x="3984660" y="3634813"/>
              <a:ext cx="503532" cy="42282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04FC9C9-3497-D804-121C-051BFB292B34}"/>
              </a:ext>
            </a:extLst>
          </p:cNvPr>
          <p:cNvGrpSpPr/>
          <p:nvPr/>
        </p:nvGrpSpPr>
        <p:grpSpPr>
          <a:xfrm>
            <a:off x="92075" y="1543819"/>
            <a:ext cx="2781703" cy="3528626"/>
            <a:chOff x="92075" y="1543819"/>
            <a:chExt cx="2781703" cy="352862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A624FD74-ADEB-656E-6334-E5BC7EA2C6C6}"/>
                </a:ext>
              </a:extLst>
            </p:cNvPr>
            <p:cNvSpPr/>
            <p:nvPr/>
          </p:nvSpPr>
          <p:spPr>
            <a:xfrm>
              <a:off x="92075" y="1543819"/>
              <a:ext cx="2781703" cy="2154573"/>
            </a:xfrm>
            <a:prstGeom prst="cloudCallout">
              <a:avLst>
                <a:gd name="adj1" fmla="val -48256"/>
                <a:gd name="adj2" fmla="val 236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D4434F-69F8-9905-B14E-073FA4DA1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0192" y="1929128"/>
              <a:ext cx="913261" cy="7229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7C757F-695C-4656-4D19-D8DBDD3B4587}"/>
                </a:ext>
              </a:extLst>
            </p:cNvPr>
            <p:cNvSpPr txBox="1"/>
            <p:nvPr/>
          </p:nvSpPr>
          <p:spPr>
            <a:xfrm rot="21265102">
              <a:off x="206763" y="3749006"/>
              <a:ext cx="26477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accent5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rPr>
                <a:t>Dockerhub</a:t>
              </a:r>
              <a:r>
                <a:rPr lang="en-US" sz="2000" dirty="0">
                  <a:solidFill>
                    <a:schemeClr val="accent5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rPr>
                <a:t> is a cloud-based repository of static </a:t>
              </a:r>
            </a:p>
            <a:p>
              <a:pPr algn="ctr"/>
              <a:r>
                <a:rPr lang="en-US" sz="2000" i="1" dirty="0">
                  <a:solidFill>
                    <a:schemeClr val="accent5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rPr>
                <a:t>Docker Images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DFA8EAD-FF04-A447-ED22-D7EA0659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1218" y="2790183"/>
              <a:ext cx="418285" cy="41828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9B9FC44-20F3-1144-8AA1-0AD7BE565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146" y="2786871"/>
              <a:ext cx="418285" cy="41828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CA9BB68-3750-7326-15ED-5A1FE904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4378" y="2786870"/>
              <a:ext cx="418285" cy="41828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14A1C1-369E-92D5-FFFA-5F2BAFECE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0776" y="2298429"/>
              <a:ext cx="418285" cy="41828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DD4BBF-FD59-E880-36FB-0293E7A0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5595" y="1811311"/>
              <a:ext cx="418285" cy="41828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D0C41F4-56A7-0697-C9D8-A80E172DD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92106" y="1806104"/>
              <a:ext cx="418285" cy="4182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8528C9A-F81E-5CDB-9CF0-5D41FEEA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99648" y="2301141"/>
              <a:ext cx="418285" cy="41828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EF246EE-B9C6-13AA-442A-A20F897C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07065" y="2788986"/>
              <a:ext cx="418285" cy="41828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E65DD7-D3AC-99FD-F16E-40C2E9685123}"/>
              </a:ext>
            </a:extLst>
          </p:cNvPr>
          <p:cNvGrpSpPr/>
          <p:nvPr/>
        </p:nvGrpSpPr>
        <p:grpSpPr>
          <a:xfrm>
            <a:off x="2197269" y="1917626"/>
            <a:ext cx="1947081" cy="1458444"/>
            <a:chOff x="2197269" y="1917626"/>
            <a:chExt cx="1947081" cy="1458444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A3510506-3CD7-E395-3009-DD8ED5D1BDC1}"/>
                </a:ext>
              </a:extLst>
            </p:cNvPr>
            <p:cNvSpPr/>
            <p:nvPr/>
          </p:nvSpPr>
          <p:spPr>
            <a:xfrm rot="1812199">
              <a:off x="2197269" y="2737008"/>
              <a:ext cx="1947081" cy="639062"/>
            </a:xfrm>
            <a:prstGeom prst="rightArrow">
              <a:avLst/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Pull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677AAB3D-8D42-0E2F-3F64-49A30ADDE516}"/>
                </a:ext>
              </a:extLst>
            </p:cNvPr>
            <p:cNvSpPr/>
            <p:nvPr/>
          </p:nvSpPr>
          <p:spPr>
            <a:xfrm rot="20763146">
              <a:off x="2320131" y="1917626"/>
              <a:ext cx="1747311" cy="639062"/>
            </a:xfrm>
            <a:prstGeom prst="rightArrow">
              <a:avLst/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Pull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AEB55278-158C-0243-3135-55639903AF7C}"/>
              </a:ext>
            </a:extLst>
          </p:cNvPr>
          <p:cNvGrpSpPr/>
          <p:nvPr/>
        </p:nvGrpSpPr>
        <p:grpSpPr>
          <a:xfrm>
            <a:off x="4393386" y="1240455"/>
            <a:ext cx="4629402" cy="3632167"/>
            <a:chOff x="4393386" y="1240455"/>
            <a:chExt cx="4629402" cy="363216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DF1EC5-4BC1-B2CF-2929-45E6347B1A7F}"/>
                </a:ext>
              </a:extLst>
            </p:cNvPr>
            <p:cNvGrpSpPr/>
            <p:nvPr/>
          </p:nvGrpSpPr>
          <p:grpSpPr>
            <a:xfrm>
              <a:off x="5419361" y="1240455"/>
              <a:ext cx="3603427" cy="3632167"/>
              <a:chOff x="5398524" y="1195755"/>
              <a:chExt cx="3603427" cy="3632167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266692A-6BDB-4B09-F89B-EBFFCE445BF7}"/>
                  </a:ext>
                </a:extLst>
              </p:cNvPr>
              <p:cNvSpPr/>
              <p:nvPr/>
            </p:nvSpPr>
            <p:spPr>
              <a:xfrm>
                <a:off x="5398524" y="1195755"/>
                <a:ext cx="3603427" cy="3632167"/>
              </a:xfrm>
              <a:prstGeom prst="roundRect">
                <a:avLst>
                  <a:gd name="adj" fmla="val 38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39FA59F-8131-6DB3-8BFB-D30074177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9985" y="1603534"/>
                <a:ext cx="680581" cy="571500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478B492-D481-AFF1-4950-65F69C1F92C6}"/>
                  </a:ext>
                </a:extLst>
              </p:cNvPr>
              <p:cNvGrpSpPr/>
              <p:nvPr/>
            </p:nvGrpSpPr>
            <p:grpSpPr>
              <a:xfrm>
                <a:off x="6559652" y="1323101"/>
                <a:ext cx="2336356" cy="1292646"/>
                <a:chOff x="6559652" y="1323101"/>
                <a:chExt cx="2336356" cy="1292646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67A6D697-D6DD-686F-4868-2D7D6F223AD9}"/>
                    </a:ext>
                  </a:extLst>
                </p:cNvPr>
                <p:cNvSpPr/>
                <p:nvPr/>
              </p:nvSpPr>
              <p:spPr>
                <a:xfrm>
                  <a:off x="6559652" y="1323101"/>
                  <a:ext cx="2336356" cy="1292646"/>
                </a:xfrm>
                <a:prstGeom prst="roundRect">
                  <a:avLst>
                    <a:gd name="adj" fmla="val 8636"/>
                  </a:avLst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accent5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0F931A-BB0C-FF74-3688-2052DA047228}"/>
                    </a:ext>
                  </a:extLst>
                </p:cNvPr>
                <p:cNvSpPr txBox="1"/>
                <p:nvPr/>
              </p:nvSpPr>
              <p:spPr>
                <a:xfrm>
                  <a:off x="6857764" y="1373245"/>
                  <a:ext cx="18101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Pulled Images</a:t>
                  </a:r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88C489D4-3247-0B35-6EBC-9DA455BBDE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4001" y="1836801"/>
                  <a:ext cx="608797" cy="608797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CF6826A7-5DA8-AEE3-D065-81EBBF6F0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23431" y="1838865"/>
                  <a:ext cx="608797" cy="608797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80E8851E-7168-8607-CA3A-B68528DD8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9920" y="1834756"/>
                  <a:ext cx="608797" cy="608797"/>
                </a:xfrm>
                <a:prstGeom prst="rect">
                  <a:avLst/>
                </a:prstGeom>
              </p:spPr>
            </p:pic>
          </p:grpSp>
        </p:grpSp>
        <p:sp>
          <p:nvSpPr>
            <p:cNvPr id="1024" name="Bent Arrow 1023">
              <a:extLst>
                <a:ext uri="{FF2B5EF4-FFF2-40B4-BE49-F238E27FC236}">
                  <a16:creationId xmlns:a16="http://schemas.microsoft.com/office/drawing/2014/main" id="{4BF2B74C-2C9C-529B-E564-4E68D0C8F80F}"/>
                </a:ext>
              </a:extLst>
            </p:cNvPr>
            <p:cNvSpPr/>
            <p:nvPr/>
          </p:nvSpPr>
          <p:spPr>
            <a:xfrm>
              <a:off x="4393386" y="2773727"/>
              <a:ext cx="1023347" cy="857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accent5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A45CBFC-FB14-3A3B-D2C8-52B3597BD9C2}"/>
              </a:ext>
            </a:extLst>
          </p:cNvPr>
          <p:cNvGrpSpPr/>
          <p:nvPr/>
        </p:nvGrpSpPr>
        <p:grpSpPr>
          <a:xfrm>
            <a:off x="5520226" y="2778723"/>
            <a:ext cx="3396445" cy="1939384"/>
            <a:chOff x="5520226" y="2778723"/>
            <a:chExt cx="3396445" cy="193938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ABCE93-D26D-1B94-6D94-43E991FB9A6B}"/>
                </a:ext>
              </a:extLst>
            </p:cNvPr>
            <p:cNvGrpSpPr/>
            <p:nvPr/>
          </p:nvGrpSpPr>
          <p:grpSpPr>
            <a:xfrm>
              <a:off x="5520226" y="2778723"/>
              <a:ext cx="3396445" cy="1939384"/>
              <a:chOff x="5520226" y="2778723"/>
              <a:chExt cx="3396445" cy="1939384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155D46D5-1FB6-F884-FEE1-A728309914EB}"/>
                  </a:ext>
                </a:extLst>
              </p:cNvPr>
              <p:cNvSpPr/>
              <p:nvPr/>
            </p:nvSpPr>
            <p:spPr>
              <a:xfrm>
                <a:off x="5520226" y="2778723"/>
                <a:ext cx="3396445" cy="1939384"/>
              </a:xfrm>
              <a:prstGeom prst="roundRect">
                <a:avLst>
                  <a:gd name="adj" fmla="val 863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5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263064-59E6-F6E8-63B6-E96B2A0D14E0}"/>
                  </a:ext>
                </a:extLst>
              </p:cNvPr>
              <p:cNvSpPr txBox="1"/>
              <p:nvPr/>
            </p:nvSpPr>
            <p:spPr>
              <a:xfrm>
                <a:off x="6560398" y="4317996"/>
                <a:ext cx="1425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Containers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6973AA6-2563-B27C-2B99-F20FB1FD6D38}"/>
                </a:ext>
              </a:extLst>
            </p:cNvPr>
            <p:cNvGrpSpPr/>
            <p:nvPr/>
          </p:nvGrpSpPr>
          <p:grpSpPr>
            <a:xfrm>
              <a:off x="5520226" y="2806072"/>
              <a:ext cx="914033" cy="981035"/>
              <a:chOff x="5520226" y="2806072"/>
              <a:chExt cx="914033" cy="98103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571B912-0F68-ECCA-C500-E233F8F23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1164" y="3178310"/>
                <a:ext cx="608797" cy="608797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A26E28-E9F7-D53D-799B-76334484AECE}"/>
                  </a:ext>
                </a:extLst>
              </p:cNvPr>
              <p:cNvSpPr txBox="1"/>
              <p:nvPr/>
            </p:nvSpPr>
            <p:spPr>
              <a:xfrm>
                <a:off x="5520226" y="2806072"/>
                <a:ext cx="914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Created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9D4A8A-42FA-28DF-02C2-22788D5A29D5}"/>
              </a:ext>
            </a:extLst>
          </p:cNvPr>
          <p:cNvGrpSpPr/>
          <p:nvPr/>
        </p:nvGrpSpPr>
        <p:grpSpPr>
          <a:xfrm>
            <a:off x="6293300" y="2800044"/>
            <a:ext cx="1425391" cy="1458618"/>
            <a:chOff x="6293300" y="2800044"/>
            <a:chExt cx="1425391" cy="145861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F3D141C-5C2A-E37D-CABF-8D64B9E7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3300" y="3126100"/>
              <a:ext cx="1425391" cy="113256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E2E831-BE73-1A8F-5B0D-3109B36EFAC9}"/>
                </a:ext>
              </a:extLst>
            </p:cNvPr>
            <p:cNvSpPr txBox="1"/>
            <p:nvPr/>
          </p:nvSpPr>
          <p:spPr>
            <a:xfrm>
              <a:off x="6727580" y="2800044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Running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1132B7-7D46-E54E-BCA3-9A8EDFDEF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89389">
              <a:off x="7029171" y="3289931"/>
              <a:ext cx="311379" cy="31137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A00C08-6442-F08E-F22A-34083F3B721D}"/>
                </a:ext>
              </a:extLst>
            </p:cNvPr>
            <p:cNvSpPr txBox="1"/>
            <p:nvPr/>
          </p:nvSpPr>
          <p:spPr>
            <a:xfrm>
              <a:off x="7195036" y="3045944"/>
              <a:ext cx="433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Chalkboard SE" panose="03050602040202020205" pitchFamily="66" charset="77"/>
                </a:rPr>
                <a:t>+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D8DBB0-D26F-25DF-BACA-2295C33DB9BD}"/>
              </a:ext>
            </a:extLst>
          </p:cNvPr>
          <p:cNvGrpSpPr/>
          <p:nvPr/>
        </p:nvGrpSpPr>
        <p:grpSpPr>
          <a:xfrm>
            <a:off x="7877813" y="2800603"/>
            <a:ext cx="947695" cy="987589"/>
            <a:chOff x="7877813" y="2800603"/>
            <a:chExt cx="947695" cy="9875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DFCF2F-D2A4-D4FE-E5E1-A57075D4FA6D}"/>
                </a:ext>
              </a:extLst>
            </p:cNvPr>
            <p:cNvSpPr txBox="1"/>
            <p:nvPr/>
          </p:nvSpPr>
          <p:spPr>
            <a:xfrm>
              <a:off x="7877813" y="2800603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Stopped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D3CBFF5-655E-FD80-68CD-0231A8139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8808" y="3179395"/>
              <a:ext cx="608797" cy="60879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542E98-7BB9-5249-EC97-6C974EF2D3C8}"/>
                </a:ext>
              </a:extLst>
            </p:cNvPr>
            <p:cNvSpPr txBox="1"/>
            <p:nvPr/>
          </p:nvSpPr>
          <p:spPr>
            <a:xfrm>
              <a:off x="8324124" y="3082983"/>
              <a:ext cx="433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Chalkboard SE" panose="03050602040202020205" pitchFamily="66" charset="77"/>
                </a:rPr>
                <a:t>+</a:t>
              </a:r>
            </a:p>
          </p:txBody>
        </p:sp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EB418434-BBAA-FA4E-3135-B35728CF8A41}"/>
              </a:ext>
            </a:extLst>
          </p:cNvPr>
          <p:cNvSpPr txBox="1"/>
          <p:nvPr/>
        </p:nvSpPr>
        <p:spPr>
          <a:xfrm>
            <a:off x="8809463" y="36799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1A60BA4-176D-D497-38AC-476B1C455FA2}"/>
              </a:ext>
            </a:extLst>
          </p:cNvPr>
          <p:cNvSpPr/>
          <p:nvPr/>
        </p:nvSpPr>
        <p:spPr>
          <a:xfrm>
            <a:off x="6275070" y="2159305"/>
            <a:ext cx="468630" cy="1121512"/>
          </a:xfrm>
          <a:custGeom>
            <a:avLst/>
            <a:gdLst>
              <a:gd name="connsiteX0" fmla="*/ 468630 w 468630"/>
              <a:gd name="connsiteY0" fmla="*/ 12395 h 1121512"/>
              <a:gd name="connsiteX1" fmla="*/ 160020 w 468630"/>
              <a:gd name="connsiteY1" fmla="*/ 12395 h 1121512"/>
              <a:gd name="connsiteX2" fmla="*/ 91440 w 468630"/>
              <a:gd name="connsiteY2" fmla="*/ 69545 h 1121512"/>
              <a:gd name="connsiteX3" fmla="*/ 57150 w 468630"/>
              <a:gd name="connsiteY3" fmla="*/ 172415 h 1121512"/>
              <a:gd name="connsiteX4" fmla="*/ 45720 w 468630"/>
              <a:gd name="connsiteY4" fmla="*/ 206705 h 1121512"/>
              <a:gd name="connsiteX5" fmla="*/ 45720 w 468630"/>
              <a:gd name="connsiteY5" fmla="*/ 412445 h 1121512"/>
              <a:gd name="connsiteX6" fmla="*/ 68580 w 468630"/>
              <a:gd name="connsiteY6" fmla="*/ 481025 h 1121512"/>
              <a:gd name="connsiteX7" fmla="*/ 114300 w 468630"/>
              <a:gd name="connsiteY7" fmla="*/ 549605 h 1121512"/>
              <a:gd name="connsiteX8" fmla="*/ 125730 w 468630"/>
              <a:gd name="connsiteY8" fmla="*/ 583895 h 1121512"/>
              <a:gd name="connsiteX9" fmla="*/ 171450 w 468630"/>
              <a:gd name="connsiteY9" fmla="*/ 652475 h 1121512"/>
              <a:gd name="connsiteX10" fmla="*/ 182880 w 468630"/>
              <a:gd name="connsiteY10" fmla="*/ 686765 h 1121512"/>
              <a:gd name="connsiteX11" fmla="*/ 228600 w 468630"/>
              <a:gd name="connsiteY11" fmla="*/ 755345 h 1121512"/>
              <a:gd name="connsiteX12" fmla="*/ 274320 w 468630"/>
              <a:gd name="connsiteY12" fmla="*/ 858215 h 1121512"/>
              <a:gd name="connsiteX13" fmla="*/ 240030 w 468630"/>
              <a:gd name="connsiteY13" fmla="*/ 1063955 h 1121512"/>
              <a:gd name="connsiteX14" fmla="*/ 217170 w 468630"/>
              <a:gd name="connsiteY14" fmla="*/ 1098245 h 1121512"/>
              <a:gd name="connsiteX15" fmla="*/ 114300 w 468630"/>
              <a:gd name="connsiteY15" fmla="*/ 1109675 h 1121512"/>
              <a:gd name="connsiteX16" fmla="*/ 0 w 468630"/>
              <a:gd name="connsiteY16" fmla="*/ 1121105 h 112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630" h="1121512">
                <a:moveTo>
                  <a:pt x="468630" y="12395"/>
                </a:moveTo>
                <a:cubicBezTo>
                  <a:pt x="343990" y="2008"/>
                  <a:pt x="290356" y="-9328"/>
                  <a:pt x="160020" y="12395"/>
                </a:cubicBezTo>
                <a:cubicBezTo>
                  <a:pt x="140924" y="15578"/>
                  <a:pt x="101739" y="59246"/>
                  <a:pt x="91440" y="69545"/>
                </a:cubicBezTo>
                <a:lnTo>
                  <a:pt x="57150" y="172415"/>
                </a:lnTo>
                <a:lnTo>
                  <a:pt x="45720" y="206705"/>
                </a:lnTo>
                <a:cubicBezTo>
                  <a:pt x="33608" y="303599"/>
                  <a:pt x="26163" y="308142"/>
                  <a:pt x="45720" y="412445"/>
                </a:cubicBezTo>
                <a:cubicBezTo>
                  <a:pt x="50161" y="436129"/>
                  <a:pt x="55214" y="460975"/>
                  <a:pt x="68580" y="481025"/>
                </a:cubicBezTo>
                <a:cubicBezTo>
                  <a:pt x="83820" y="503885"/>
                  <a:pt x="105612" y="523541"/>
                  <a:pt x="114300" y="549605"/>
                </a:cubicBezTo>
                <a:cubicBezTo>
                  <a:pt x="118110" y="561035"/>
                  <a:pt x="119879" y="573363"/>
                  <a:pt x="125730" y="583895"/>
                </a:cubicBezTo>
                <a:cubicBezTo>
                  <a:pt x="139073" y="607912"/>
                  <a:pt x="162762" y="626411"/>
                  <a:pt x="171450" y="652475"/>
                </a:cubicBezTo>
                <a:cubicBezTo>
                  <a:pt x="175260" y="663905"/>
                  <a:pt x="177029" y="676233"/>
                  <a:pt x="182880" y="686765"/>
                </a:cubicBezTo>
                <a:cubicBezTo>
                  <a:pt x="196223" y="710782"/>
                  <a:pt x="219912" y="729281"/>
                  <a:pt x="228600" y="755345"/>
                </a:cubicBezTo>
                <a:cubicBezTo>
                  <a:pt x="255804" y="836957"/>
                  <a:pt x="238094" y="803875"/>
                  <a:pt x="274320" y="858215"/>
                </a:cubicBezTo>
                <a:cubicBezTo>
                  <a:pt x="271053" y="897423"/>
                  <a:pt x="272060" y="1015910"/>
                  <a:pt x="240030" y="1063955"/>
                </a:cubicBezTo>
                <a:lnTo>
                  <a:pt x="217170" y="1098245"/>
                </a:lnTo>
                <a:cubicBezTo>
                  <a:pt x="150019" y="1075861"/>
                  <a:pt x="214313" y="1089672"/>
                  <a:pt x="114300" y="1109675"/>
                </a:cubicBezTo>
                <a:cubicBezTo>
                  <a:pt x="38470" y="1124841"/>
                  <a:pt x="76577" y="1121105"/>
                  <a:pt x="0" y="1121105"/>
                </a:cubicBezTo>
              </a:path>
            </a:pathLst>
          </a:custGeom>
          <a:noFill/>
          <a:ln w="98425">
            <a:solidFill>
              <a:schemeClr val="accent5">
                <a:lumMod val="90000"/>
                <a:lumOff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2726FE6-BF5B-824A-92D3-6E31405619F2}"/>
              </a:ext>
            </a:extLst>
          </p:cNvPr>
          <p:cNvSpPr/>
          <p:nvPr/>
        </p:nvSpPr>
        <p:spPr>
          <a:xfrm>
            <a:off x="6293300" y="3344646"/>
            <a:ext cx="450035" cy="358640"/>
          </a:xfrm>
          <a:prstGeom prst="rightArrow">
            <a:avLst/>
          </a:prstGeom>
          <a:solidFill>
            <a:schemeClr val="accent5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114DF743-2A70-52F2-0E6D-2FE0D3F4CAE9}"/>
              </a:ext>
            </a:extLst>
          </p:cNvPr>
          <p:cNvSpPr/>
          <p:nvPr/>
        </p:nvSpPr>
        <p:spPr>
          <a:xfrm>
            <a:off x="7574792" y="3358449"/>
            <a:ext cx="554902" cy="331034"/>
          </a:xfrm>
          <a:prstGeom prst="leftRightArrow">
            <a:avLst/>
          </a:prstGeom>
          <a:solidFill>
            <a:schemeClr val="accent5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7510-630A-0C44-B2BE-7E036318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63303"/>
            <a:ext cx="6761100" cy="857400"/>
          </a:xfrm>
        </p:spPr>
        <p:txBody>
          <a:bodyPr/>
          <a:lstStyle/>
          <a:p>
            <a:r>
              <a:rPr lang="en-US" sz="2800" dirty="0"/>
              <a:t>Docker Vocabulary /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01BE-2C1C-CD43-AED9-B67DF870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07008"/>
            <a:ext cx="6761100" cy="3507042"/>
          </a:xfrm>
        </p:spPr>
        <p:txBody>
          <a:bodyPr/>
          <a:lstStyle/>
          <a:p>
            <a:r>
              <a:rPr lang="en-US" sz="2000" dirty="0"/>
              <a:t>Image Repository</a:t>
            </a:r>
          </a:p>
          <a:p>
            <a:pPr lvl="1"/>
            <a:r>
              <a:rPr lang="en-US" sz="1800" b="1" i="1" dirty="0" err="1"/>
              <a:t>Dockerhub</a:t>
            </a:r>
            <a:r>
              <a:rPr lang="en-US" sz="1800" b="1" dirty="0"/>
              <a:t> </a:t>
            </a:r>
            <a:r>
              <a:rPr lang="en-US" sz="1800" dirty="0"/>
              <a:t>is “a hosted </a:t>
            </a:r>
            <a:r>
              <a:rPr lang="en-US" sz="1800" i="1" dirty="0"/>
              <a:t>repository</a:t>
            </a:r>
            <a:r>
              <a:rPr lang="en-US" sz="1800" dirty="0"/>
              <a:t> service provided by Docker </a:t>
            </a:r>
            <a:r>
              <a:rPr lang="en-US" sz="1800" i="1" dirty="0"/>
              <a:t>for finding and sharing container images</a:t>
            </a:r>
            <a:r>
              <a:rPr lang="en-US" sz="1800" dirty="0"/>
              <a:t>.”</a:t>
            </a:r>
            <a:endParaRPr lang="en-US" sz="2000" dirty="0"/>
          </a:p>
          <a:p>
            <a:r>
              <a:rPr lang="en-US" sz="2000" dirty="0" err="1"/>
              <a:t>Image:tag</a:t>
            </a:r>
            <a:r>
              <a:rPr lang="en-US" sz="2000" dirty="0"/>
              <a:t>	(</a:t>
            </a:r>
            <a:r>
              <a:rPr lang="en-US" sz="1800" dirty="0">
                <a:latin typeface="+mn-lt"/>
              </a:rPr>
              <a:t>E.g. </a:t>
            </a:r>
            <a:r>
              <a:rPr lang="en-US" sz="1800" dirty="0">
                <a:latin typeface="Courier" pitchFamily="2" charset="0"/>
              </a:rPr>
              <a:t>190-unix-intro:f23</a:t>
            </a:r>
            <a:r>
              <a:rPr lang="en-US" sz="1800" dirty="0">
                <a:latin typeface="+mn-lt"/>
              </a:rPr>
              <a:t>)</a:t>
            </a:r>
          </a:p>
          <a:p>
            <a:pPr lvl="1"/>
            <a:r>
              <a:rPr lang="en-US" sz="1800" dirty="0"/>
              <a:t>An </a:t>
            </a:r>
            <a:r>
              <a:rPr lang="en-US" sz="1800" b="1" i="1" dirty="0"/>
              <a:t>image</a:t>
            </a:r>
            <a:r>
              <a:rPr lang="en-US" sz="1800" dirty="0"/>
              <a:t> is a </a:t>
            </a:r>
            <a:r>
              <a:rPr lang="en-US" sz="1800" i="1" dirty="0"/>
              <a:t>read-only file </a:t>
            </a:r>
            <a:r>
              <a:rPr lang="en-US" sz="1800" dirty="0"/>
              <a:t>containing the libraries, binaries, application and configuration files </a:t>
            </a:r>
            <a:r>
              <a:rPr lang="en-US" sz="1800" i="1" dirty="0"/>
              <a:t>for creating a container.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tag</a:t>
            </a:r>
            <a:r>
              <a:rPr lang="en-US" sz="1800" dirty="0"/>
              <a:t> is a </a:t>
            </a:r>
            <a:r>
              <a:rPr lang="en-US" sz="1800" b="1" i="1" dirty="0"/>
              <a:t>version label </a:t>
            </a:r>
            <a:r>
              <a:rPr lang="en-US" sz="1800" dirty="0"/>
              <a:t>for a specific image.</a:t>
            </a:r>
          </a:p>
          <a:p>
            <a:r>
              <a:rPr lang="en-US" sz="2000" dirty="0"/>
              <a:t>Container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container</a:t>
            </a:r>
            <a:r>
              <a:rPr lang="en-US" sz="1800" dirty="0"/>
              <a:t> is a </a:t>
            </a:r>
            <a:r>
              <a:rPr lang="en-US" sz="1800" i="1" dirty="0"/>
              <a:t>runnable/running version </a:t>
            </a:r>
            <a:r>
              <a:rPr lang="en-US" sz="1800" dirty="0"/>
              <a:t>of an image that may have additional </a:t>
            </a:r>
            <a:r>
              <a:rPr lang="en-US" sz="1800" i="1" dirty="0"/>
              <a:t>changes in its writeable layer</a:t>
            </a:r>
            <a:r>
              <a:rPr lang="en-US" sz="1800" dirty="0"/>
              <a:t>.</a:t>
            </a:r>
          </a:p>
          <a:p>
            <a:pPr lvl="2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7A36-3199-5148-B15F-ADEA049C8C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6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7510-630A-0C44-B2BE-7E036318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9" y="225452"/>
            <a:ext cx="5245397" cy="687201"/>
          </a:xfrm>
        </p:spPr>
        <p:txBody>
          <a:bodyPr/>
          <a:lstStyle/>
          <a:p>
            <a:r>
              <a:rPr lang="en-US" sz="2800" dirty="0"/>
              <a:t>Docker Metaphor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8AC30D-AAA2-174A-A619-BF09BE2D23F2}"/>
              </a:ext>
            </a:extLst>
          </p:cNvPr>
          <p:cNvGrpSpPr/>
          <p:nvPr/>
        </p:nvGrpSpPr>
        <p:grpSpPr>
          <a:xfrm>
            <a:off x="127865" y="1046041"/>
            <a:ext cx="1801519" cy="3975857"/>
            <a:chOff x="127865" y="1137481"/>
            <a:chExt cx="1801519" cy="397585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05A06F-FECC-A54B-8979-C6D8FC9C241A}"/>
                </a:ext>
              </a:extLst>
            </p:cNvPr>
            <p:cNvSpPr/>
            <p:nvPr/>
          </p:nvSpPr>
          <p:spPr>
            <a:xfrm>
              <a:off x="127865" y="1362456"/>
              <a:ext cx="1801519" cy="3750882"/>
            </a:xfrm>
            <a:prstGeom prst="roundRect">
              <a:avLst>
                <a:gd name="adj" fmla="val 570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Image Repository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706AAAB-8D89-B847-B2BD-8CA08B647E99}"/>
                </a:ext>
              </a:extLst>
            </p:cNvPr>
            <p:cNvSpPr/>
            <p:nvPr/>
          </p:nvSpPr>
          <p:spPr>
            <a:xfrm>
              <a:off x="206215" y="2311962"/>
              <a:ext cx="1339100" cy="5425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Stew:9.7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5FE57E-4BB0-CC4D-8B31-2BABFD702BCE}"/>
                </a:ext>
              </a:extLst>
            </p:cNvPr>
            <p:cNvSpPr/>
            <p:nvPr/>
          </p:nvSpPr>
          <p:spPr>
            <a:xfrm>
              <a:off x="328867" y="2588036"/>
              <a:ext cx="1339100" cy="5425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Stew:10.2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94C8EE2-B953-7549-9864-9C397CEA4AD7}"/>
                </a:ext>
              </a:extLst>
            </p:cNvPr>
            <p:cNvSpPr/>
            <p:nvPr/>
          </p:nvSpPr>
          <p:spPr>
            <a:xfrm>
              <a:off x="490132" y="2840750"/>
              <a:ext cx="1339100" cy="5425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err="1"/>
                <a:t>Stew:latest</a:t>
              </a:r>
              <a:endParaRPr lang="en-US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65F9306-1A90-1542-A320-9923DF83D61B}"/>
                </a:ext>
              </a:extLst>
            </p:cNvPr>
            <p:cNvSpPr/>
            <p:nvPr/>
          </p:nvSpPr>
          <p:spPr>
            <a:xfrm>
              <a:off x="206215" y="3489569"/>
              <a:ext cx="1339100" cy="542536"/>
            </a:xfrm>
            <a:prstGeom prst="roundRect">
              <a:avLst/>
            </a:prstGeom>
            <a:solidFill>
              <a:schemeClr val="accent6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err="1"/>
                <a:t>Salad:latest</a:t>
              </a:r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3378206-C460-A64C-B472-CD570564C394}"/>
                </a:ext>
              </a:extLst>
            </p:cNvPr>
            <p:cNvSpPr/>
            <p:nvPr/>
          </p:nvSpPr>
          <p:spPr>
            <a:xfrm>
              <a:off x="206215" y="4145211"/>
              <a:ext cx="1339100" cy="5425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Cookie:0.9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61CDEC8-D8AE-4843-AC34-2132F7AAB78D}"/>
                </a:ext>
              </a:extLst>
            </p:cNvPr>
            <p:cNvSpPr/>
            <p:nvPr/>
          </p:nvSpPr>
          <p:spPr>
            <a:xfrm>
              <a:off x="367480" y="4424498"/>
              <a:ext cx="1339100" cy="5425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err="1"/>
                <a:t>Cookie:latest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BA8423-EEFB-304B-8BFE-C9E11B98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687" y="1137481"/>
              <a:ext cx="1153459" cy="163096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FBD7C7-ADCA-6045-9596-64FF7A7AED70}"/>
              </a:ext>
            </a:extLst>
          </p:cNvPr>
          <p:cNvGrpSpPr/>
          <p:nvPr/>
        </p:nvGrpSpPr>
        <p:grpSpPr>
          <a:xfrm>
            <a:off x="3889706" y="4935850"/>
            <a:ext cx="1875904" cy="230832"/>
            <a:chOff x="0" y="4881890"/>
            <a:chExt cx="1875904" cy="2308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D7D1A1-0B45-F84F-A504-98F4BCB4A73B}"/>
                </a:ext>
              </a:extLst>
            </p:cNvPr>
            <p:cNvSpPr txBox="1"/>
            <p:nvPr/>
          </p:nvSpPr>
          <p:spPr>
            <a:xfrm>
              <a:off x="0" y="4881890"/>
              <a:ext cx="16530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accent5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900" dirty="0">
                  <a:solidFill>
                    <a:schemeClr val="accent5">
                      <a:lumMod val="75000"/>
                      <a:lumOff val="2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900" dirty="0">
                <a:solidFill>
                  <a:schemeClr val="accent5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B423F5-B9F2-2D47-BE73-B211CEDE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0300" y="4910469"/>
              <a:ext cx="315604" cy="16447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EA545A-4604-9446-BA74-9FDE7DCD9F95}"/>
              </a:ext>
            </a:extLst>
          </p:cNvPr>
          <p:cNvGrpSpPr/>
          <p:nvPr/>
        </p:nvGrpSpPr>
        <p:grpSpPr>
          <a:xfrm>
            <a:off x="7461434" y="295807"/>
            <a:ext cx="1529928" cy="2067935"/>
            <a:chOff x="7461434" y="295807"/>
            <a:chExt cx="1529928" cy="206793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70A26B9-6194-6E45-96D4-0FFC1E44C232}"/>
                </a:ext>
              </a:extLst>
            </p:cNvPr>
            <p:cNvSpPr/>
            <p:nvPr/>
          </p:nvSpPr>
          <p:spPr>
            <a:xfrm>
              <a:off x="7461434" y="295807"/>
              <a:ext cx="1529928" cy="2067935"/>
            </a:xfrm>
            <a:prstGeom prst="roundRect">
              <a:avLst>
                <a:gd name="adj" fmla="val 570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Stew</a:t>
              </a:r>
            </a:p>
            <a:p>
              <a:pPr algn="ctr"/>
              <a:r>
                <a:rPr lang="en-US" dirty="0"/>
                <a:t>Container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0040D46-B3D9-1B4D-88C6-C8FFACF4A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3742" y="834189"/>
              <a:ext cx="1123991" cy="148875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CCA71D-9AF4-7C48-84B6-1A7C5C55B1C4}"/>
              </a:ext>
            </a:extLst>
          </p:cNvPr>
          <p:cNvGrpSpPr/>
          <p:nvPr/>
        </p:nvGrpSpPr>
        <p:grpSpPr>
          <a:xfrm>
            <a:off x="5829036" y="295807"/>
            <a:ext cx="1529928" cy="3401643"/>
            <a:chOff x="5829036" y="295807"/>
            <a:chExt cx="1529928" cy="340164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D4DAA8-0098-2547-8CD8-F1D494894833}"/>
                </a:ext>
              </a:extLst>
            </p:cNvPr>
            <p:cNvSpPr/>
            <p:nvPr/>
          </p:nvSpPr>
          <p:spPr>
            <a:xfrm>
              <a:off x="5829036" y="295807"/>
              <a:ext cx="1529928" cy="2067935"/>
            </a:xfrm>
            <a:prstGeom prst="roundRect">
              <a:avLst>
                <a:gd name="adj" fmla="val 570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Cookie Container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07A853-C841-2C4E-8BB9-2AD9DC99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2004" y="824022"/>
              <a:ext cx="1123991" cy="1488758"/>
            </a:xfrm>
            <a:prstGeom prst="rect">
              <a:avLst/>
            </a:prstGeom>
          </p:spPr>
        </p:pic>
        <p:sp>
          <p:nvSpPr>
            <p:cNvPr id="53" name="Up-Down Arrow 52">
              <a:extLst>
                <a:ext uri="{FF2B5EF4-FFF2-40B4-BE49-F238E27FC236}">
                  <a16:creationId xmlns:a16="http://schemas.microsoft.com/office/drawing/2014/main" id="{8E4A8B99-7A62-F24D-959E-128CF8B0B154}"/>
                </a:ext>
              </a:extLst>
            </p:cNvPr>
            <p:cNvSpPr/>
            <p:nvPr/>
          </p:nvSpPr>
          <p:spPr>
            <a:xfrm>
              <a:off x="6443519" y="2301124"/>
              <a:ext cx="383748" cy="13963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AA686E-D726-F94E-A99B-CE6F32204940}"/>
                </a:ext>
              </a:extLst>
            </p:cNvPr>
            <p:cNvSpPr txBox="1"/>
            <p:nvPr/>
          </p:nvSpPr>
          <p:spPr>
            <a:xfrm>
              <a:off x="6228068" y="2471868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start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C2F61C8-EEEA-F14F-AB85-2A26EB011294}"/>
              </a:ext>
            </a:extLst>
          </p:cNvPr>
          <p:cNvSpPr txBox="1"/>
          <p:nvPr/>
        </p:nvSpPr>
        <p:spPr>
          <a:xfrm>
            <a:off x="6299384" y="315403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Print" panose="02000800000000000000" pitchFamily="2" charset="0"/>
              </a:rPr>
              <a:t>stop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CC160A-495E-364B-BFDB-5D28AFEC8F11}"/>
              </a:ext>
            </a:extLst>
          </p:cNvPr>
          <p:cNvGrpSpPr/>
          <p:nvPr/>
        </p:nvGrpSpPr>
        <p:grpSpPr>
          <a:xfrm>
            <a:off x="2741482" y="3194602"/>
            <a:ext cx="1120820" cy="1849700"/>
            <a:chOff x="2741482" y="3194602"/>
            <a:chExt cx="1120820" cy="18497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CC169CB-AFD5-F14A-98B8-5FB978F73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3961" y="4061551"/>
              <a:ext cx="982751" cy="982751"/>
            </a:xfrm>
            <a:prstGeom prst="rect">
              <a:avLst/>
            </a:prstGeom>
          </p:spPr>
        </p:pic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AC448FD5-E21A-9F42-8940-79699B64C5AC}"/>
                </a:ext>
              </a:extLst>
            </p:cNvPr>
            <p:cNvSpPr/>
            <p:nvPr/>
          </p:nvSpPr>
          <p:spPr>
            <a:xfrm rot="5400000">
              <a:off x="2810515" y="3435089"/>
              <a:ext cx="982753" cy="5017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F23B72-D8D5-7A43-8993-C1764C766FCC}"/>
                </a:ext>
              </a:extLst>
            </p:cNvPr>
            <p:cNvSpPr txBox="1"/>
            <p:nvPr/>
          </p:nvSpPr>
          <p:spPr>
            <a:xfrm>
              <a:off x="2741482" y="3293023"/>
              <a:ext cx="1120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image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remove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6CD3435-72D0-4E41-B25A-69E008067DDF}"/>
              </a:ext>
            </a:extLst>
          </p:cNvPr>
          <p:cNvGrpSpPr/>
          <p:nvPr/>
        </p:nvGrpSpPr>
        <p:grpSpPr>
          <a:xfrm>
            <a:off x="5932315" y="815396"/>
            <a:ext cx="1406154" cy="1492377"/>
            <a:chOff x="4571258" y="286503"/>
            <a:chExt cx="1406154" cy="14923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33E578-0C7A-A348-99DC-3E11D9E8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64702" y="286503"/>
              <a:ext cx="1126722" cy="149237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092998-A511-9847-86D7-196121F89B26}"/>
                </a:ext>
              </a:extLst>
            </p:cNvPr>
            <p:cNvSpPr txBox="1"/>
            <p:nvPr/>
          </p:nvSpPr>
          <p:spPr>
            <a:xfrm rot="20606115">
              <a:off x="4571258" y="878587"/>
              <a:ext cx="14061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Writeable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Layer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2C7BAA-EDD0-4346-90BF-95039F6CB7CE}"/>
              </a:ext>
            </a:extLst>
          </p:cNvPr>
          <p:cNvGrpSpPr/>
          <p:nvPr/>
        </p:nvGrpSpPr>
        <p:grpSpPr>
          <a:xfrm>
            <a:off x="1823936" y="1084619"/>
            <a:ext cx="2232916" cy="2207227"/>
            <a:chOff x="1823936" y="1084619"/>
            <a:chExt cx="2232916" cy="220722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B858DA0-770C-4B44-8335-987E52BA2499}"/>
                </a:ext>
              </a:extLst>
            </p:cNvPr>
            <p:cNvGrpSpPr/>
            <p:nvPr/>
          </p:nvGrpSpPr>
          <p:grpSpPr>
            <a:xfrm>
              <a:off x="1823936" y="1084619"/>
              <a:ext cx="2232916" cy="2207227"/>
              <a:chOff x="1823936" y="1084619"/>
              <a:chExt cx="2232916" cy="220722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75DA8D-0F7C-AD40-AA61-75C8FBDC7876}"/>
                  </a:ext>
                </a:extLst>
              </p:cNvPr>
              <p:cNvGrpSpPr/>
              <p:nvPr/>
            </p:nvGrpSpPr>
            <p:grpSpPr>
              <a:xfrm>
                <a:off x="2495566" y="1084619"/>
                <a:ext cx="1561286" cy="2207227"/>
                <a:chOff x="2673554" y="1748559"/>
                <a:chExt cx="1561286" cy="2207227"/>
              </a:xfrm>
            </p:grpSpPr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68CA4CFF-55AB-6047-9FCF-788E7DB38385}"/>
                    </a:ext>
                  </a:extLst>
                </p:cNvPr>
                <p:cNvSpPr/>
                <p:nvPr/>
              </p:nvSpPr>
              <p:spPr>
                <a:xfrm>
                  <a:off x="2673554" y="1748559"/>
                  <a:ext cx="1561286" cy="2207227"/>
                </a:xfrm>
                <a:prstGeom prst="roundRect">
                  <a:avLst>
                    <a:gd name="adj" fmla="val 5708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Local Images</a:t>
                  </a:r>
                </a:p>
              </p:txBody>
            </p: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74F3A7C5-26BD-C74F-9F93-FE78BF4B2F93}"/>
                    </a:ext>
                  </a:extLst>
                </p:cNvPr>
                <p:cNvSpPr/>
                <p:nvPr/>
              </p:nvSpPr>
              <p:spPr>
                <a:xfrm>
                  <a:off x="2770471" y="2606046"/>
                  <a:ext cx="1339100" cy="542536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err="1"/>
                    <a:t>Cookie:latest</a:t>
                  </a:r>
                  <a:endParaRPr lang="en-US" dirty="0"/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4368D2BC-8997-2941-835B-FC9F84B11CC7}"/>
                    </a:ext>
                  </a:extLst>
                </p:cNvPr>
                <p:cNvSpPr/>
                <p:nvPr/>
              </p:nvSpPr>
              <p:spPr>
                <a:xfrm>
                  <a:off x="2770471" y="3242461"/>
                  <a:ext cx="1339100" cy="542536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Stew:9.7</a:t>
                  </a:r>
                </a:p>
              </p:txBody>
            </p:sp>
          </p:grpSp>
          <p:sp>
            <p:nvSpPr>
              <p:cNvPr id="48" name="Right Arrow 47">
                <a:extLst>
                  <a:ext uri="{FF2B5EF4-FFF2-40B4-BE49-F238E27FC236}">
                    <a16:creationId xmlns:a16="http://schemas.microsoft.com/office/drawing/2014/main" id="{C37D5AFB-2875-2849-ADE2-F0715F579BA6}"/>
                  </a:ext>
                </a:extLst>
              </p:cNvPr>
              <p:cNvSpPr/>
              <p:nvPr/>
            </p:nvSpPr>
            <p:spPr>
              <a:xfrm>
                <a:off x="1829232" y="2304294"/>
                <a:ext cx="759691" cy="50177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AFB325-81A8-E742-A41C-C107B5042AD8}"/>
                  </a:ext>
                </a:extLst>
              </p:cNvPr>
              <p:cNvSpPr txBox="1"/>
              <p:nvPr/>
            </p:nvSpPr>
            <p:spPr>
              <a:xfrm rot="19913697">
                <a:off x="1823936" y="2378465"/>
                <a:ext cx="6495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egoe Print" panose="02000800000000000000" pitchFamily="2" charset="0"/>
                  </a:rPr>
                  <a:t>pull</a:t>
                </a:r>
              </a:p>
            </p:txBody>
          </p:sp>
        </p:grpSp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AFD1B52E-6265-8E40-9D30-B9E1082D3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579" y="1405937"/>
              <a:ext cx="587259" cy="53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9F188E-1493-E844-B451-466B822823E1}"/>
              </a:ext>
            </a:extLst>
          </p:cNvPr>
          <p:cNvGrpSpPr/>
          <p:nvPr/>
        </p:nvGrpSpPr>
        <p:grpSpPr>
          <a:xfrm>
            <a:off x="4056848" y="2020824"/>
            <a:ext cx="3257420" cy="3075135"/>
            <a:chOff x="4056848" y="2020824"/>
            <a:chExt cx="3257420" cy="307513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F9FF4AB-FEAA-4745-AC77-86B3987A1172}"/>
                </a:ext>
              </a:extLst>
            </p:cNvPr>
            <p:cNvGrpSpPr/>
            <p:nvPr/>
          </p:nvGrpSpPr>
          <p:grpSpPr>
            <a:xfrm>
              <a:off x="4056848" y="2020824"/>
              <a:ext cx="3257420" cy="3075135"/>
              <a:chOff x="4056848" y="2020824"/>
              <a:chExt cx="3257420" cy="307513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9566974-C2FC-744B-B991-C81BA9695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3769" y="2432531"/>
                <a:ext cx="1361094" cy="13610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E1CC908-C698-CE49-80BC-CCF9861C0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>
                <a:off x="5512748" y="3554118"/>
                <a:ext cx="1801520" cy="1541841"/>
              </a:xfrm>
              <a:prstGeom prst="rect">
                <a:avLst/>
              </a:prstGeom>
            </p:spPr>
          </p:pic>
          <p:sp>
            <p:nvSpPr>
              <p:cNvPr id="47" name="Bent Arrow 46">
                <a:extLst>
                  <a:ext uri="{FF2B5EF4-FFF2-40B4-BE49-F238E27FC236}">
                    <a16:creationId xmlns:a16="http://schemas.microsoft.com/office/drawing/2014/main" id="{035AEDA7-5907-3846-B8B1-D6FF74ED2649}"/>
                  </a:ext>
                </a:extLst>
              </p:cNvPr>
              <p:cNvSpPr/>
              <p:nvPr/>
            </p:nvSpPr>
            <p:spPr>
              <a:xfrm flipV="1">
                <a:off x="4608171" y="3697450"/>
                <a:ext cx="906692" cy="86989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32893C-B060-0A4E-8440-D3F36C225C03}"/>
                  </a:ext>
                </a:extLst>
              </p:cNvPr>
              <p:cNvSpPr txBox="1"/>
              <p:nvPr/>
            </p:nvSpPr>
            <p:spPr>
              <a:xfrm rot="20354754">
                <a:off x="4157552" y="3777793"/>
                <a:ext cx="14061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Segoe Print" panose="02000800000000000000" pitchFamily="2" charset="0"/>
                  </a:rPr>
                  <a:t>create</a:t>
                </a:r>
              </a:p>
              <a:p>
                <a:pPr algn="ctr"/>
                <a:r>
                  <a:rPr lang="en-US" sz="2000" dirty="0">
                    <a:latin typeface="Segoe Print" panose="02000800000000000000" pitchFamily="2" charset="0"/>
                  </a:rPr>
                  <a:t>container</a:t>
                </a:r>
              </a:p>
            </p:txBody>
          </p:sp>
          <p:sp>
            <p:nvSpPr>
              <p:cNvPr id="50" name="Bent Arrow 49">
                <a:extLst>
                  <a:ext uri="{FF2B5EF4-FFF2-40B4-BE49-F238E27FC236}">
                    <a16:creationId xmlns:a16="http://schemas.microsoft.com/office/drawing/2014/main" id="{C49DCDBE-BA01-7143-BD5F-A2184482A71F}"/>
                  </a:ext>
                </a:extLst>
              </p:cNvPr>
              <p:cNvSpPr/>
              <p:nvPr/>
            </p:nvSpPr>
            <p:spPr>
              <a:xfrm rot="5400000">
                <a:off x="4252681" y="1824991"/>
                <a:ext cx="515027" cy="906693"/>
              </a:xfrm>
              <a:prstGeom prst="bentArrow">
                <a:avLst>
                  <a:gd name="adj1" fmla="val 33877"/>
                  <a:gd name="adj2" fmla="val 26775"/>
                  <a:gd name="adj3" fmla="val 25000"/>
                  <a:gd name="adj4" fmla="val 38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4605E8-C0BF-6449-B879-7233B2255E35}"/>
                </a:ext>
              </a:extLst>
            </p:cNvPr>
            <p:cNvSpPr txBox="1"/>
            <p:nvPr/>
          </p:nvSpPr>
          <p:spPr>
            <a:xfrm>
              <a:off x="4484608" y="3290985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printer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D23872-CEF5-D14A-B623-AD434E95EC8E}"/>
              </a:ext>
            </a:extLst>
          </p:cNvPr>
          <p:cNvGrpSpPr/>
          <p:nvPr/>
        </p:nvGrpSpPr>
        <p:grpSpPr>
          <a:xfrm>
            <a:off x="7611788" y="2345968"/>
            <a:ext cx="1360943" cy="2506734"/>
            <a:chOff x="7611788" y="2345968"/>
            <a:chExt cx="1360943" cy="250673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2FA1B33-A0C8-BC48-957B-C6EE96C7B057}"/>
                </a:ext>
              </a:extLst>
            </p:cNvPr>
            <p:cNvGrpSpPr/>
            <p:nvPr/>
          </p:nvGrpSpPr>
          <p:grpSpPr>
            <a:xfrm>
              <a:off x="7611788" y="2345968"/>
              <a:ext cx="1360943" cy="2506734"/>
              <a:chOff x="7611788" y="2345968"/>
              <a:chExt cx="1360943" cy="2506734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7740E65-C3AD-6847-8DC1-7F3584CB7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1788" y="3491759"/>
                <a:ext cx="1360943" cy="1360943"/>
              </a:xfrm>
              <a:prstGeom prst="rect">
                <a:avLst/>
              </a:prstGeom>
            </p:spPr>
          </p:pic>
          <p:sp>
            <p:nvSpPr>
              <p:cNvPr id="56" name="Right Arrow 55">
                <a:extLst>
                  <a:ext uri="{FF2B5EF4-FFF2-40B4-BE49-F238E27FC236}">
                    <a16:creationId xmlns:a16="http://schemas.microsoft.com/office/drawing/2014/main" id="{40E66CC0-924C-C849-89BD-C737440860A6}"/>
                  </a:ext>
                </a:extLst>
              </p:cNvPr>
              <p:cNvSpPr/>
              <p:nvPr/>
            </p:nvSpPr>
            <p:spPr>
              <a:xfrm rot="5400000">
                <a:off x="7512403" y="2834564"/>
                <a:ext cx="1360942" cy="3837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4971C7A-0374-BD46-BC5A-ED7ADD5C48B3}"/>
                  </a:ext>
                </a:extLst>
              </p:cNvPr>
              <p:cNvSpPr txBox="1"/>
              <p:nvPr/>
            </p:nvSpPr>
            <p:spPr>
              <a:xfrm>
                <a:off x="7673829" y="2794491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Segoe Print" panose="02000800000000000000" pitchFamily="2" charset="0"/>
                  </a:rPr>
                  <a:t>remove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708802-1BDB-A84A-8037-1020B4A8164D}"/>
                </a:ext>
              </a:extLst>
            </p:cNvPr>
            <p:cNvSpPr txBox="1"/>
            <p:nvPr/>
          </p:nvSpPr>
          <p:spPr>
            <a:xfrm>
              <a:off x="7837729" y="4450437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Shredder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2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7510-630A-0C44-B2BE-7E036318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148590"/>
            <a:ext cx="6761100" cy="857400"/>
          </a:xfrm>
        </p:spPr>
        <p:txBody>
          <a:bodyPr/>
          <a:lstStyle/>
          <a:p>
            <a:r>
              <a:rPr lang="en-US" sz="2800" dirty="0"/>
              <a:t>Docker  CLI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01BE-2C1C-CD43-AED9-B67DF870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75" y="822960"/>
            <a:ext cx="8046085" cy="4290378"/>
          </a:xfrm>
        </p:spPr>
        <p:txBody>
          <a:bodyPr/>
          <a:lstStyle/>
          <a:p>
            <a:r>
              <a:rPr lang="en-US" sz="2000" dirty="0">
                <a:latin typeface="Courier" pitchFamily="2" charset="0"/>
              </a:rPr>
              <a:t>docker pull &lt;</a:t>
            </a:r>
            <a:r>
              <a:rPr lang="en-US" sz="2000" dirty="0" err="1">
                <a:latin typeface="Courier" pitchFamily="2" charset="0"/>
              </a:rPr>
              <a:t>image:tag</a:t>
            </a:r>
            <a:r>
              <a:rPr lang="en-US" sz="2000" dirty="0">
                <a:latin typeface="Courier" pitchFamily="2" charset="0"/>
              </a:rPr>
              <a:t>&gt;</a:t>
            </a:r>
          </a:p>
          <a:p>
            <a:pPr lvl="1"/>
            <a:r>
              <a:rPr lang="en-US" sz="1600" dirty="0">
                <a:latin typeface="+mn-lt"/>
              </a:rPr>
              <a:t>Makes a local copy of the specified image from </a:t>
            </a:r>
            <a:r>
              <a:rPr lang="en-US" sz="1600" dirty="0" err="1">
                <a:latin typeface="+mn-lt"/>
              </a:rPr>
              <a:t>Dockerhub</a:t>
            </a:r>
            <a:r>
              <a:rPr lang="en-US" sz="1600" dirty="0">
                <a:latin typeface="+mn-lt"/>
              </a:rPr>
              <a:t>.</a:t>
            </a:r>
          </a:p>
          <a:p>
            <a:r>
              <a:rPr lang="en-US" sz="2000" dirty="0">
                <a:latin typeface="Courier" pitchFamily="2" charset="0"/>
              </a:rPr>
              <a:t>docker create --name &lt;container&gt; &lt;image&gt;</a:t>
            </a:r>
          </a:p>
          <a:p>
            <a:pPr lvl="1"/>
            <a:r>
              <a:rPr lang="en-US" sz="1600" dirty="0">
                <a:latin typeface="+mn-lt"/>
              </a:rPr>
              <a:t>Makes a container from a specified image.</a:t>
            </a:r>
          </a:p>
          <a:p>
            <a:r>
              <a:rPr lang="en-US" sz="2000" dirty="0">
                <a:latin typeface="Courier" pitchFamily="2" charset="0"/>
              </a:rPr>
              <a:t>docker start &lt;container&gt;</a:t>
            </a:r>
          </a:p>
          <a:p>
            <a:pPr lvl="1"/>
            <a:r>
              <a:rPr lang="en-US" sz="1600" dirty="0"/>
              <a:t>Puts a created container into the running state.</a:t>
            </a:r>
          </a:p>
          <a:p>
            <a:r>
              <a:rPr lang="en-US" sz="2000" dirty="0">
                <a:latin typeface="Courier" pitchFamily="2" charset="0"/>
              </a:rPr>
              <a:t>docker stop &lt;container&gt;</a:t>
            </a:r>
          </a:p>
          <a:p>
            <a:pPr lvl="1"/>
            <a:r>
              <a:rPr lang="en-US" sz="1600" dirty="0">
                <a:latin typeface="+mn-lt"/>
              </a:rPr>
              <a:t>Shuts down a running container.</a:t>
            </a:r>
          </a:p>
          <a:p>
            <a:r>
              <a:rPr lang="en-US" sz="2000" dirty="0">
                <a:latin typeface="Courier" pitchFamily="2" charset="0"/>
              </a:rPr>
              <a:t>docker rm &lt;container&gt;</a:t>
            </a:r>
          </a:p>
          <a:p>
            <a:pPr lvl="1"/>
            <a:r>
              <a:rPr lang="en-US" sz="1600" dirty="0">
                <a:latin typeface="+mn-lt"/>
              </a:rPr>
              <a:t>Deletes a specified container.</a:t>
            </a:r>
          </a:p>
          <a:p>
            <a:r>
              <a:rPr lang="en-US" sz="2000" dirty="0">
                <a:latin typeface="Courier" pitchFamily="2" charset="0"/>
              </a:rPr>
              <a:t>docker image rm &lt;image&gt;</a:t>
            </a:r>
          </a:p>
          <a:p>
            <a:pPr lvl="1"/>
            <a:r>
              <a:rPr lang="en-US" sz="1600" dirty="0">
                <a:latin typeface="+mn-lt"/>
              </a:rPr>
              <a:t>Deletes a specified image.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7A36-3199-5148-B15F-ADEA049C8C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266481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5720</TotalTime>
  <Words>3562</Words>
  <Application>Microsoft Macintosh PowerPoint</Application>
  <PresentationFormat>On-screen Show (16:9)</PresentationFormat>
  <Paragraphs>438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Chalkboard SE</vt:lpstr>
      <vt:lpstr>Courier</vt:lpstr>
      <vt:lpstr>Dosis</vt:lpstr>
      <vt:lpstr>Dosis ExtraLight</vt:lpstr>
      <vt:lpstr>Segoe Print</vt:lpstr>
      <vt:lpstr>Times New Roman</vt:lpstr>
      <vt:lpstr>Titillium Web Light</vt:lpstr>
      <vt:lpstr>Mowbray template</vt:lpstr>
      <vt:lpstr>05 – Docker: Dockerfiles and Images</vt:lpstr>
      <vt:lpstr>PowerPoint Presentation</vt:lpstr>
      <vt:lpstr>PowerPoint Presentation</vt:lpstr>
      <vt:lpstr>Common Container Uses</vt:lpstr>
      <vt:lpstr>PowerPoint Presentation</vt:lpstr>
      <vt:lpstr>dockerhub / docker Concepts</vt:lpstr>
      <vt:lpstr>Docker Vocabulary / Concepts</vt:lpstr>
      <vt:lpstr>Docker Metaphor</vt:lpstr>
      <vt:lpstr>Docker  CLI Commands</vt:lpstr>
      <vt:lpstr>Building Docker Images</vt:lpstr>
      <vt:lpstr>Example Dockerfile</vt:lpstr>
      <vt:lpstr>Example Dockerfile</vt:lpstr>
      <vt:lpstr>Example Dockerfile</vt:lpstr>
      <vt:lpstr>PowerPoint Presentation</vt:lpstr>
      <vt:lpstr>What’s Next?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– Basic Unix System Administration</dc:title>
  <dc:creator>Braught, Grant</dc:creator>
  <cp:lastModifiedBy>Braught, Grant</cp:lastModifiedBy>
  <cp:revision>164</cp:revision>
  <cp:lastPrinted>2022-09-28T15:48:02Z</cp:lastPrinted>
  <dcterms:created xsi:type="dcterms:W3CDTF">2020-09-16T11:58:51Z</dcterms:created>
  <dcterms:modified xsi:type="dcterms:W3CDTF">2023-02-22T03:31:49Z</dcterms:modified>
</cp:coreProperties>
</file>