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9" r:id="rId2"/>
    <p:sldId id="291" r:id="rId3"/>
    <p:sldId id="297" r:id="rId4"/>
    <p:sldId id="302" r:id="rId5"/>
    <p:sldId id="300" r:id="rId6"/>
    <p:sldId id="296" r:id="rId7"/>
    <p:sldId id="293" r:id="rId8"/>
    <p:sldId id="304" r:id="rId9"/>
    <p:sldId id="294" r:id="rId10"/>
    <p:sldId id="305" r:id="rId11"/>
    <p:sldId id="295" r:id="rId12"/>
    <p:sldId id="298" r:id="rId13"/>
    <p:sldId id="28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3"/>
    <p:restoredTop sz="68516"/>
  </p:normalViewPr>
  <p:slideViewPr>
    <p:cSldViewPr snapToGrid="0" snapToObjects="1">
      <p:cViewPr varScale="1">
        <p:scale>
          <a:sx n="112" d="100"/>
          <a:sy n="112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-19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some things we need to know about before we get into software installation.</a:t>
            </a:r>
          </a:p>
          <a:p>
            <a:endParaRPr lang="en-US" dirty="0"/>
          </a:p>
          <a:p>
            <a:r>
              <a:rPr lang="en-US" dirty="0"/>
              <a:t>The env command can be used to display all of the defined environment variables.</a:t>
            </a:r>
          </a:p>
          <a:p>
            <a:endParaRPr lang="en-US" dirty="0"/>
          </a:p>
          <a:p>
            <a:r>
              <a:rPr lang="en-US" dirty="0"/>
              <a:t>Each variable has a KEY and a value.</a:t>
            </a:r>
          </a:p>
          <a:p>
            <a:r>
              <a:rPr lang="en-US" dirty="0"/>
              <a:t> - they are KEY=value pairs</a:t>
            </a:r>
          </a:p>
          <a:p>
            <a:endParaRPr lang="en-US" dirty="0"/>
          </a:p>
          <a:p>
            <a:r>
              <a:rPr lang="en-US" dirty="0"/>
              <a:t>KEY is the variable name</a:t>
            </a:r>
          </a:p>
          <a:p>
            <a:r>
              <a:rPr lang="en-US" dirty="0"/>
              <a:t>Value is the value of the variable.</a:t>
            </a:r>
          </a:p>
          <a:p>
            <a:endParaRPr lang="en-US" dirty="0"/>
          </a:p>
          <a:p>
            <a:r>
              <a:rPr lang="en-US" dirty="0"/>
              <a:t>We won’t care about most of these… but there are a few that should seem reasonable:</a:t>
            </a:r>
          </a:p>
          <a:p>
            <a:endParaRPr lang="en-US" dirty="0"/>
          </a:p>
          <a:p>
            <a:r>
              <a:rPr lang="en-US" dirty="0"/>
              <a:t>  - HOSTNAME=  the name of the machine</a:t>
            </a:r>
          </a:p>
          <a:p>
            <a:r>
              <a:rPr lang="en-US" dirty="0"/>
              <a:t>    - for us its that seemingly random string of letters and numbers.</a:t>
            </a:r>
          </a:p>
          <a:p>
            <a:r>
              <a:rPr lang="en-US" dirty="0"/>
              <a:t>    - That is because that is how docker names the containers.</a:t>
            </a:r>
          </a:p>
          <a:p>
            <a:r>
              <a:rPr lang="en-US" dirty="0"/>
              <a:t>      - If you look in Docker Desktop you’ll see that same value associated with the container.</a:t>
            </a:r>
          </a:p>
          <a:p>
            <a:endParaRPr lang="en-US" dirty="0"/>
          </a:p>
          <a:p>
            <a:r>
              <a:rPr lang="en-US" dirty="0"/>
              <a:t>  - DESKTOP_SESSION=</a:t>
            </a:r>
            <a:r>
              <a:rPr lang="en-US" dirty="0" err="1"/>
              <a:t>xfce</a:t>
            </a:r>
            <a:endParaRPr lang="en-US" dirty="0"/>
          </a:p>
          <a:p>
            <a:r>
              <a:rPr lang="en-US" dirty="0"/>
              <a:t>     - Here we see the value </a:t>
            </a:r>
            <a:r>
              <a:rPr lang="en-US" dirty="0" err="1"/>
              <a:t>xfce</a:t>
            </a:r>
            <a:r>
              <a:rPr lang="en-US" dirty="0"/>
              <a:t> </a:t>
            </a:r>
          </a:p>
          <a:p>
            <a:r>
              <a:rPr lang="en-US" dirty="0"/>
              <a:t>     - Which if you recall is the desktop GUI we are using</a:t>
            </a:r>
          </a:p>
          <a:p>
            <a:endParaRPr lang="en-US" dirty="0"/>
          </a:p>
          <a:p>
            <a:r>
              <a:rPr lang="en-US" dirty="0"/>
              <a:t> - PWD=/home/student</a:t>
            </a:r>
          </a:p>
          <a:p>
            <a:r>
              <a:rPr lang="en-US" dirty="0"/>
              <a:t>    - </a:t>
            </a:r>
            <a:r>
              <a:rPr lang="en-US" dirty="0" err="1"/>
              <a:t>pwd</a:t>
            </a:r>
            <a:r>
              <a:rPr lang="en-US" dirty="0"/>
              <a:t> is the ”present working directory”</a:t>
            </a:r>
          </a:p>
          <a:p>
            <a:r>
              <a:rPr lang="en-US" dirty="0"/>
              <a:t>      - What we have just been calling the “working directory”</a:t>
            </a:r>
          </a:p>
          <a:p>
            <a:r>
              <a:rPr lang="en-US" dirty="0"/>
              <a:t>      - this will change when you use cd.</a:t>
            </a:r>
          </a:p>
          <a:p>
            <a:endParaRPr lang="en-US" dirty="0"/>
          </a:p>
          <a:p>
            <a:r>
              <a:rPr lang="en-US" dirty="0"/>
              <a:t>  - HOME=/home/student</a:t>
            </a:r>
          </a:p>
          <a:p>
            <a:r>
              <a:rPr lang="en-US" dirty="0"/>
              <a:t>    - This is your home directory.</a:t>
            </a:r>
          </a:p>
          <a:p>
            <a:r>
              <a:rPr lang="en-US" dirty="0"/>
              <a:t>    - It does not change when you use cd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91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use the echo command to look at a few environment variables.</a:t>
            </a:r>
          </a:p>
          <a:p>
            <a:endParaRPr lang="en-US" dirty="0"/>
          </a:p>
          <a:p>
            <a:r>
              <a:rPr lang="en-US" dirty="0"/>
              <a:t>It is also very useful in shell scripts.</a:t>
            </a:r>
          </a:p>
          <a:p>
            <a:r>
              <a:rPr lang="en-US" dirty="0"/>
              <a:t>  - If you want to display something in a script you use echo.</a:t>
            </a:r>
          </a:p>
        </p:txBody>
      </p:sp>
    </p:spTree>
    <p:extLst>
      <p:ext uri="{BB962C8B-B14F-4D97-AF65-F5344CB8AC3E}">
        <p14:creationId xmlns:p14="http://schemas.microsoft.com/office/powerpoint/2010/main" val="379403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you type the name of a program on the command line (e.g. ls) the PATH is the list of the places that the shell will look for that program.</a:t>
            </a:r>
          </a:p>
          <a:p>
            <a:r>
              <a:rPr lang="en-US" dirty="0"/>
              <a:t>  - here it looks in 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sbin</a:t>
            </a:r>
            <a:endParaRPr lang="en-US" dirty="0"/>
          </a:p>
          <a:p>
            <a:r>
              <a:rPr lang="en-US" dirty="0"/>
              <a:t>  - if the program is not found there then it looks in /</a:t>
            </a:r>
            <a:r>
              <a:rPr lang="en-US" dirty="0" err="1"/>
              <a:t>usr</a:t>
            </a:r>
            <a:r>
              <a:rPr lang="en-US" dirty="0"/>
              <a:t>/local/bin</a:t>
            </a:r>
          </a:p>
          <a:p>
            <a:r>
              <a:rPr lang="en-US" dirty="0"/>
              <a:t>  - then in 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, /</a:t>
            </a:r>
            <a:r>
              <a:rPr lang="en-US" dirty="0" err="1"/>
              <a:t>usr</a:t>
            </a:r>
            <a:r>
              <a:rPr lang="en-US" dirty="0"/>
              <a:t>/bin, /</a:t>
            </a:r>
            <a:r>
              <a:rPr lang="en-US" dirty="0" err="1"/>
              <a:t>sbin</a:t>
            </a:r>
            <a:r>
              <a:rPr lang="en-US" dirty="0"/>
              <a:t> and finally /bin</a:t>
            </a:r>
          </a:p>
          <a:p>
            <a:endParaRPr lang="en-US" dirty="0"/>
          </a:p>
          <a:p>
            <a:r>
              <a:rPr lang="en-US" dirty="0"/>
              <a:t>The which command will display the absolute path to an executable program file that is found on the PATH.</a:t>
            </a:r>
          </a:p>
          <a:p>
            <a:r>
              <a:rPr lang="en-US" dirty="0"/>
              <a:t>  - It tells you which executable program will run when you type the name of the program.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which nano -&gt; Tells us that the executable nano program is /bin/nano</a:t>
            </a:r>
          </a:p>
          <a:p>
            <a:r>
              <a:rPr lang="en-US" dirty="0"/>
              <a:t>    - because /bin is on the path and that is where then nano program is stored.</a:t>
            </a:r>
          </a:p>
          <a:p>
            <a:r>
              <a:rPr lang="en-US" dirty="0"/>
              <a:t>  - Some others:</a:t>
            </a:r>
          </a:p>
          <a:p>
            <a:r>
              <a:rPr lang="en-US" dirty="0"/>
              <a:t>	which </a:t>
            </a:r>
            <a:r>
              <a:rPr lang="en-US" dirty="0" err="1"/>
              <a:t>xeyes</a:t>
            </a:r>
            <a:r>
              <a:rPr lang="en-US" dirty="0"/>
              <a:t> -&gt; 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xeyes</a:t>
            </a:r>
            <a:endParaRPr lang="en-US" dirty="0"/>
          </a:p>
          <a:p>
            <a:r>
              <a:rPr lang="en-US" dirty="0"/>
              <a:t>	which </a:t>
            </a:r>
            <a:r>
              <a:rPr lang="en-US" dirty="0" err="1"/>
              <a:t>xclock</a:t>
            </a:r>
            <a:r>
              <a:rPr lang="en-US" dirty="0"/>
              <a:t> -&gt; 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xclock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we look at the permissions on the file /bin/nano</a:t>
            </a:r>
          </a:p>
          <a:p>
            <a:r>
              <a:rPr lang="en-US" dirty="0"/>
              <a:t>  - We see it is owned by user root and belongs to group root.</a:t>
            </a:r>
          </a:p>
          <a:p>
            <a:r>
              <a:rPr lang="en-US" dirty="0"/>
              <a:t>    - More on that later</a:t>
            </a:r>
          </a:p>
          <a:p>
            <a:r>
              <a:rPr lang="en-US" dirty="0"/>
              <a:t>  - But we know that’s not us, because we are user student and group student</a:t>
            </a:r>
          </a:p>
          <a:p>
            <a:r>
              <a:rPr lang="en-US" dirty="0"/>
              <a:t>  - That puts us in the other category.</a:t>
            </a:r>
          </a:p>
          <a:p>
            <a:r>
              <a:rPr lang="en-US" dirty="0"/>
              <a:t>    - So, our permissions on nano are the third group of permissions (r-x) </a:t>
            </a:r>
          </a:p>
          <a:p>
            <a:r>
              <a:rPr lang="en-US" dirty="0"/>
              <a:t>      - we can read and execute the program.</a:t>
            </a:r>
          </a:p>
          <a:p>
            <a:r>
              <a:rPr lang="en-US" dirty="0"/>
              <a:t>      - but we cannot change the program nano (i.e. modify or delete it) </a:t>
            </a:r>
          </a:p>
          <a:p>
            <a:r>
              <a:rPr lang="en-US" dirty="0"/>
              <a:t>    - Makes sense since we saw we could run the nano program back in A02.</a:t>
            </a:r>
          </a:p>
          <a:p>
            <a:r>
              <a:rPr lang="en-US" dirty="0"/>
              <a:t>  - This is similar for all of the other commands that we use.</a:t>
            </a:r>
          </a:p>
          <a:p>
            <a:endParaRPr lang="en-US" dirty="0"/>
          </a:p>
          <a:p>
            <a:r>
              <a:rPr lang="en-US" dirty="0"/>
              <a:t>If an executable with the name typed does not appear in any of those locations</a:t>
            </a:r>
          </a:p>
          <a:p>
            <a:r>
              <a:rPr lang="en-US" dirty="0"/>
              <a:t>  - The shell reports an error.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9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new software is installed into the system it is typically installed into the directories listed on the PATH</a:t>
            </a:r>
          </a:p>
          <a:p>
            <a:r>
              <a:rPr lang="en-US" dirty="0"/>
              <a:t>  - That way it can be run just by typing its name on the command line.</a:t>
            </a:r>
          </a:p>
          <a:p>
            <a:r>
              <a:rPr lang="en-US" dirty="0"/>
              <a:t>  - E.g. like nano.</a:t>
            </a:r>
          </a:p>
          <a:p>
            <a:endParaRPr lang="en-US" dirty="0"/>
          </a:p>
          <a:p>
            <a:r>
              <a:rPr lang="en-US" dirty="0"/>
              <a:t>But…</a:t>
            </a:r>
          </a:p>
          <a:p>
            <a:r>
              <a:rPr lang="en-US" dirty="0"/>
              <a:t>  - All of those directories are owned by the user root and belong to the group root.</a:t>
            </a:r>
          </a:p>
          <a:p>
            <a:r>
              <a:rPr lang="en-US" dirty="0"/>
              <a:t>  - Again, as user student and group student, we are in the “other” category.</a:t>
            </a:r>
          </a:p>
          <a:p>
            <a:r>
              <a:rPr lang="en-US" dirty="0"/>
              <a:t>    - So our permissions to these directories are r-x</a:t>
            </a:r>
          </a:p>
          <a:p>
            <a:r>
              <a:rPr lang="en-US" dirty="0"/>
              <a:t>    - So we don’t have write permission to any of the directories on the path.</a:t>
            </a:r>
          </a:p>
          <a:p>
            <a:r>
              <a:rPr lang="en-US" dirty="0"/>
              <a:t>    - This means that as the user student, we cannot add programs to these locations.</a:t>
            </a:r>
          </a:p>
          <a:p>
            <a:endParaRPr lang="en-US" dirty="0"/>
          </a:p>
          <a:p>
            <a:r>
              <a:rPr lang="en-US" dirty="0"/>
              <a:t>So if we are going to install software, we need to have additional privileges…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critical… but if you are interested the command I used to list these…</a:t>
            </a:r>
          </a:p>
          <a:p>
            <a:r>
              <a:rPr lang="en-US" dirty="0"/>
              <a:t>  - IFS=$’:’ indicates that we want to use : to break the PATH into pieces.</a:t>
            </a:r>
          </a:p>
          <a:p>
            <a:r>
              <a:rPr lang="en-US" dirty="0"/>
              <a:t>  - for DIR in $PATH is a for-each loop</a:t>
            </a:r>
          </a:p>
          <a:p>
            <a:r>
              <a:rPr lang="en-US" dirty="0"/>
              <a:t>    - DIR takes on the value of the name of each directory in the PATH environment variable</a:t>
            </a:r>
          </a:p>
          <a:p>
            <a:r>
              <a:rPr lang="en-US" dirty="0"/>
              <a:t>    - The loop then uses ls –</a:t>
            </a:r>
            <a:r>
              <a:rPr lang="en-US" dirty="0" err="1"/>
              <a:t>ld</a:t>
            </a:r>
            <a:r>
              <a:rPr lang="en-US" dirty="0"/>
              <a:t> $DIR to display the long listing for that directory.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465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multi-user system means</a:t>
            </a:r>
          </a:p>
          <a:p>
            <a:r>
              <a:rPr lang="en-US" dirty="0"/>
              <a:t>  - multiple accounts</a:t>
            </a:r>
          </a:p>
          <a:p>
            <a:r>
              <a:rPr lang="en-US" dirty="0"/>
              <a:t>  - different users can log into the same system (think servers and shared computers)</a:t>
            </a:r>
          </a:p>
          <a:p>
            <a:r>
              <a:rPr lang="en-US" dirty="0"/>
              <a:t>  - different users will have different permissions</a:t>
            </a:r>
          </a:p>
          <a:p>
            <a:r>
              <a:rPr lang="en-US" dirty="0"/>
              <a:t>    - That is the user / group / other permissions we have been seeing.</a:t>
            </a:r>
          </a:p>
          <a:p>
            <a:r>
              <a:rPr lang="en-US" dirty="0"/>
              <a:t>  - Don’t want everyone being able to change system settings.</a:t>
            </a:r>
          </a:p>
          <a:p>
            <a:endParaRPr lang="en-US" dirty="0"/>
          </a:p>
          <a:p>
            <a:r>
              <a:rPr lang="en-US" dirty="0"/>
              <a:t>The root user is another user on our system – in addition to student.</a:t>
            </a:r>
          </a:p>
          <a:p>
            <a:r>
              <a:rPr lang="en-US" dirty="0"/>
              <a:t>  - All Linux/Unix systems have a user named root.</a:t>
            </a:r>
          </a:p>
          <a:p>
            <a:r>
              <a:rPr lang="en-US" dirty="0"/>
              <a:t>  - root is also called the ”Super User” </a:t>
            </a:r>
          </a:p>
          <a:p>
            <a:r>
              <a:rPr lang="en-US" dirty="0"/>
              <a:t>    - because they can do most anything</a:t>
            </a:r>
          </a:p>
          <a:p>
            <a:r>
              <a:rPr lang="en-US" dirty="0"/>
              <a:t>    - The checking of permissions is essentially disabled for root.</a:t>
            </a:r>
          </a:p>
          <a:p>
            <a:r>
              <a:rPr lang="en-US" dirty="0"/>
              <a:t>    - So the root user can perform any operation on any file.</a:t>
            </a:r>
          </a:p>
          <a:p>
            <a:endParaRPr lang="en-US" dirty="0"/>
          </a:p>
          <a:p>
            <a:r>
              <a:rPr lang="en-US" dirty="0"/>
              <a:t>However, for security reasons on most systems the root user cannot log in directly.</a:t>
            </a:r>
          </a:p>
          <a:p>
            <a:r>
              <a:rPr lang="en-US" dirty="0"/>
              <a:t>  - This prevents someone from discovering the password for the root user </a:t>
            </a:r>
          </a:p>
          <a:p>
            <a:r>
              <a:rPr lang="en-US" dirty="0"/>
              <a:t>  - They could then log into the machine as root and do anything.</a:t>
            </a:r>
          </a:p>
          <a:p>
            <a:endParaRPr lang="en-US" dirty="0"/>
          </a:p>
          <a:p>
            <a:r>
              <a:rPr lang="en-US" dirty="0"/>
              <a:t>Instead, these systems have the </a:t>
            </a:r>
            <a:r>
              <a:rPr lang="en-US" dirty="0" err="1"/>
              <a:t>sudo</a:t>
            </a:r>
            <a:r>
              <a:rPr lang="en-US" dirty="0"/>
              <a:t> command.</a:t>
            </a:r>
          </a:p>
          <a:p>
            <a:r>
              <a:rPr lang="en-US" dirty="0"/>
              <a:t>  - The </a:t>
            </a:r>
            <a:r>
              <a:rPr lang="en-US" dirty="0" err="1"/>
              <a:t>sudo</a:t>
            </a:r>
            <a:r>
              <a:rPr lang="en-US" dirty="0"/>
              <a:t> command executes another command as if it were run by the super user (root).</a:t>
            </a:r>
          </a:p>
          <a:p>
            <a:r>
              <a:rPr lang="en-US" dirty="0"/>
              <a:t>    - Thus, using </a:t>
            </a:r>
            <a:r>
              <a:rPr lang="en-US" dirty="0" err="1"/>
              <a:t>sudo</a:t>
            </a:r>
            <a:r>
              <a:rPr lang="en-US" dirty="0"/>
              <a:t> allows you to override the permission system</a:t>
            </a:r>
          </a:p>
          <a:p>
            <a:r>
              <a:rPr lang="en-US" dirty="0"/>
              <a:t>    - Allows users with normally limited permissions to use </a:t>
            </a:r>
            <a:r>
              <a:rPr lang="en-US" dirty="0" err="1"/>
              <a:t>sudo</a:t>
            </a:r>
            <a:r>
              <a:rPr lang="en-US" dirty="0"/>
              <a:t> to do administrative tasks on the system.</a:t>
            </a:r>
          </a:p>
          <a:p>
            <a:r>
              <a:rPr lang="en-US" dirty="0"/>
              <a:t>      - For example, installing software into directories that they do not normally have write permission to.</a:t>
            </a:r>
          </a:p>
          <a:p>
            <a:endParaRPr lang="en-US" dirty="0"/>
          </a:p>
          <a:p>
            <a:r>
              <a:rPr lang="en-US" dirty="0"/>
              <a:t>Permission to use the </a:t>
            </a:r>
            <a:r>
              <a:rPr lang="en-US" dirty="0" err="1"/>
              <a:t>sudo</a:t>
            </a:r>
            <a:r>
              <a:rPr lang="en-US" dirty="0"/>
              <a:t> command is controlled by being a member of the </a:t>
            </a:r>
            <a:r>
              <a:rPr lang="en-US" dirty="0" err="1"/>
              <a:t>sudo</a:t>
            </a:r>
            <a:r>
              <a:rPr lang="en-US" dirty="0"/>
              <a:t> group.</a:t>
            </a:r>
          </a:p>
          <a:p>
            <a:r>
              <a:rPr lang="en-US" dirty="0"/>
              <a:t>  - The student user is a member of the </a:t>
            </a:r>
            <a:r>
              <a:rPr lang="en-US" dirty="0" err="1"/>
              <a:t>sudo</a:t>
            </a:r>
            <a:r>
              <a:rPr lang="en-US" dirty="0"/>
              <a:t> group.</a:t>
            </a:r>
          </a:p>
          <a:p>
            <a:r>
              <a:rPr lang="en-US" dirty="0"/>
              <a:t>  - This means that your user will be allowed to use </a:t>
            </a:r>
            <a:r>
              <a:rPr lang="en-US" dirty="0" err="1"/>
              <a:t>sudo</a:t>
            </a:r>
            <a:r>
              <a:rPr lang="en-US" dirty="0"/>
              <a:t> to run commands as root.</a:t>
            </a:r>
          </a:p>
          <a:p>
            <a:r>
              <a:rPr lang="en-US" dirty="0"/>
              <a:t>  - So only trusted users (e.g. system administrators) should be in the </a:t>
            </a:r>
            <a:r>
              <a:rPr lang="en-US" dirty="0" err="1"/>
              <a:t>sudo</a:t>
            </a:r>
            <a:r>
              <a:rPr lang="en-US" dirty="0"/>
              <a:t> group.</a:t>
            </a:r>
          </a:p>
          <a:p>
            <a:r>
              <a:rPr lang="en-US" dirty="0"/>
              <a:t>    - Normally you probably would not have this power…</a:t>
            </a:r>
          </a:p>
          <a:p>
            <a:r>
              <a:rPr lang="en-US" dirty="0"/>
              <a:t>    - But here you do… because we are learning about it.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  - If you were a system administrator setting up a machine for multiple people to use (e.g. in a lab)</a:t>
            </a:r>
          </a:p>
          <a:p>
            <a:r>
              <a:rPr lang="en-US" dirty="0"/>
              <a:t>  - Then your user would be in the </a:t>
            </a:r>
            <a:r>
              <a:rPr lang="en-US" dirty="0" err="1"/>
              <a:t>sudo</a:t>
            </a:r>
            <a:r>
              <a:rPr lang="en-US" dirty="0"/>
              <a:t> group</a:t>
            </a:r>
          </a:p>
          <a:p>
            <a:r>
              <a:rPr lang="en-US" dirty="0"/>
              <a:t>  - But the users you create for others would not be in the </a:t>
            </a:r>
            <a:r>
              <a:rPr lang="en-US" dirty="0" err="1"/>
              <a:t>sudo</a:t>
            </a:r>
            <a:r>
              <a:rPr lang="en-US" dirty="0"/>
              <a:t> group </a:t>
            </a:r>
          </a:p>
          <a:p>
            <a:r>
              <a:rPr lang="en-US" dirty="0"/>
              <a:t>  - They might be in a users, staff or student group,</a:t>
            </a:r>
          </a:p>
          <a:p>
            <a:r>
              <a:rPr lang="en-US" dirty="0"/>
              <a:t>  - Which could then be assigned different privileges appropriate to the user.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file </a:t>
            </a:r>
            <a:r>
              <a:rPr lang="en-US" dirty="0" err="1"/>
              <a:t>secret.txt</a:t>
            </a:r>
            <a:endParaRPr lang="en-US" dirty="0"/>
          </a:p>
          <a:p>
            <a:r>
              <a:rPr lang="en-US" dirty="0"/>
              <a:t> - The owner of this file is root</a:t>
            </a:r>
          </a:p>
          <a:p>
            <a:r>
              <a:rPr lang="en-US" dirty="0"/>
              <a:t>   - root has </a:t>
            </a:r>
            <a:r>
              <a:rPr lang="en-US" dirty="0" err="1"/>
              <a:t>rw</a:t>
            </a:r>
            <a:r>
              <a:rPr lang="en-US" dirty="0"/>
              <a:t>- permissions</a:t>
            </a:r>
          </a:p>
          <a:p>
            <a:r>
              <a:rPr lang="en-US" dirty="0"/>
              <a:t>   - the group and anyone else (others) have no permissions ---</a:t>
            </a:r>
          </a:p>
          <a:p>
            <a:r>
              <a:rPr lang="en-US" dirty="0"/>
              <a:t> - So when the student user tries to cat the file </a:t>
            </a:r>
          </a:p>
          <a:p>
            <a:r>
              <a:rPr lang="en-US" dirty="0"/>
              <a:t>   - permission denied because that user does not have read permission </a:t>
            </a:r>
          </a:p>
          <a:p>
            <a:r>
              <a:rPr lang="en-US" dirty="0"/>
              <a:t>   - even though student belongs to the group student and this file belongs to that group</a:t>
            </a:r>
          </a:p>
          <a:p>
            <a:r>
              <a:rPr lang="en-US" dirty="0"/>
              <a:t>     - because the group does not have read permission ---</a:t>
            </a:r>
          </a:p>
          <a:p>
            <a:endParaRPr lang="en-US" dirty="0"/>
          </a:p>
          <a:p>
            <a:r>
              <a:rPr lang="en-US" dirty="0"/>
              <a:t>  - But when student uses </a:t>
            </a:r>
            <a:r>
              <a:rPr lang="en-US" dirty="0" err="1"/>
              <a:t>sudo</a:t>
            </a:r>
            <a:r>
              <a:rPr lang="en-US" dirty="0"/>
              <a:t> cat </a:t>
            </a:r>
            <a:r>
              <a:rPr lang="en-US" dirty="0" err="1"/>
              <a:t>secret.txt</a:t>
            </a:r>
            <a:endParaRPr lang="en-US" dirty="0"/>
          </a:p>
          <a:p>
            <a:r>
              <a:rPr lang="en-US" dirty="0"/>
              <a:t>    - the file is displayed because the cat </a:t>
            </a:r>
            <a:r>
              <a:rPr lang="en-US" dirty="0" err="1"/>
              <a:t>secret.txt</a:t>
            </a:r>
            <a:r>
              <a:rPr lang="en-US" dirty="0"/>
              <a:t> command is now run as the super user (root)</a:t>
            </a:r>
          </a:p>
          <a:p>
            <a:r>
              <a:rPr lang="en-US" dirty="0"/>
              <a:t>    - and the permission checking is disabled when running as root.</a:t>
            </a:r>
          </a:p>
          <a:p>
            <a:endParaRPr lang="en-US" dirty="0"/>
          </a:p>
          <a:p>
            <a:r>
              <a:rPr lang="en-US" dirty="0"/>
              <a:t>This works similarly with editing.</a:t>
            </a:r>
          </a:p>
          <a:p>
            <a:r>
              <a:rPr lang="en-US" dirty="0"/>
              <a:t>  - When the user student tries to edit the file using nano</a:t>
            </a:r>
          </a:p>
          <a:p>
            <a:r>
              <a:rPr lang="en-US" dirty="0"/>
              <a:t>    - nano cannot read the file because student does not have permission to do so.</a:t>
            </a:r>
          </a:p>
          <a:p>
            <a:r>
              <a:rPr lang="en-US" dirty="0"/>
              <a:t>  - When the user student uses </a:t>
            </a:r>
            <a:r>
              <a:rPr lang="en-US" dirty="0" err="1"/>
              <a:t>sudo</a:t>
            </a:r>
            <a:r>
              <a:rPr lang="en-US" dirty="0"/>
              <a:t> to run nano</a:t>
            </a:r>
          </a:p>
          <a:p>
            <a:r>
              <a:rPr lang="en-US" dirty="0"/>
              <a:t>    - then nano is running as root.</a:t>
            </a:r>
          </a:p>
          <a:p>
            <a:r>
              <a:rPr lang="en-US" dirty="0"/>
              <a:t>    - thus it  can read the file</a:t>
            </a:r>
          </a:p>
          <a:p>
            <a:r>
              <a:rPr lang="en-US" dirty="0"/>
              <a:t>      - Note: nano does give a little warning when you try this.</a:t>
            </a:r>
          </a:p>
          <a:p>
            <a:r>
              <a:rPr lang="en-US" dirty="0"/>
              <a:t>      - It lets you know student is actually editing the file and asks if that is okay.</a:t>
            </a:r>
          </a:p>
        </p:txBody>
      </p:sp>
    </p:spTree>
    <p:extLst>
      <p:ext uri="{BB962C8B-B14F-4D97-AF65-F5344CB8AC3E}">
        <p14:creationId xmlns:p14="http://schemas.microsoft.com/office/powerpoint/2010/main" val="278204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Package Repositories are on-line sites that store installation packages for software.</a:t>
            </a:r>
          </a:p>
          <a:p>
            <a:r>
              <a:rPr lang="en-US" dirty="0"/>
              <a:t>  - This in includes the program itself</a:t>
            </a:r>
          </a:p>
          <a:p>
            <a:r>
              <a:rPr lang="en-US" dirty="0"/>
              <a:t>  - but also information about any external dependencies that the program needs to work.</a:t>
            </a:r>
          </a:p>
          <a:p>
            <a:endParaRPr lang="en-US" dirty="0"/>
          </a:p>
          <a:p>
            <a:r>
              <a:rPr lang="en-US" dirty="0"/>
              <a:t>External dependencies are other programs, tools or libraries that a piece of software being installed requires in order to work correctly.</a:t>
            </a:r>
          </a:p>
          <a:p>
            <a:r>
              <a:rPr lang="en-US" dirty="0"/>
              <a:t>  - It’s like buying something at the store that requires batteries</a:t>
            </a:r>
          </a:p>
          <a:p>
            <a:r>
              <a:rPr lang="en-US" dirty="0"/>
              <a:t>  - But is labeled “batteries not included”</a:t>
            </a:r>
          </a:p>
          <a:p>
            <a:r>
              <a:rPr lang="en-US" dirty="0"/>
              <a:t>  - The batteries are an external dependency</a:t>
            </a:r>
          </a:p>
          <a:p>
            <a:r>
              <a:rPr lang="en-US" dirty="0"/>
              <a:t>  - The package manage keeps track of that </a:t>
            </a:r>
          </a:p>
          <a:p>
            <a:r>
              <a:rPr lang="en-US" dirty="0"/>
              <a:t>  - When you buy that thing that needs the batteries, the dependency manager will automatically also buy the correct batteries.</a:t>
            </a:r>
          </a:p>
          <a:p>
            <a:endParaRPr lang="en-US" dirty="0"/>
          </a:p>
          <a:p>
            <a:r>
              <a:rPr lang="en-US" dirty="0"/>
              <a:t>When a piece of software is installed with a package manager</a:t>
            </a:r>
          </a:p>
          <a:p>
            <a:r>
              <a:rPr lang="en-US" dirty="0"/>
              <a:t> - That software is installed</a:t>
            </a:r>
          </a:p>
          <a:p>
            <a:r>
              <a:rPr lang="en-US" dirty="0"/>
              <a:t> - and so are any of the external dependencies that it needs in order to function.</a:t>
            </a:r>
          </a:p>
          <a:p>
            <a:endParaRPr lang="en-US" dirty="0"/>
          </a:p>
          <a:p>
            <a:r>
              <a:rPr lang="en-US" dirty="0"/>
              <a:t>Different Linux Flavors and different OS use different package managers.</a:t>
            </a:r>
          </a:p>
          <a:p>
            <a:r>
              <a:rPr lang="en-US" dirty="0"/>
              <a:t>Apt – </a:t>
            </a:r>
            <a:r>
              <a:rPr lang="en-US" dirty="0" err="1"/>
              <a:t>advancd</a:t>
            </a:r>
            <a:r>
              <a:rPr lang="en-US" dirty="0"/>
              <a:t> packaging tool</a:t>
            </a:r>
          </a:p>
          <a:p>
            <a:r>
              <a:rPr lang="en-US" dirty="0"/>
              <a:t>Rpm – </a:t>
            </a:r>
            <a:r>
              <a:rPr lang="en-US" dirty="0" err="1"/>
              <a:t>redhat</a:t>
            </a:r>
            <a:r>
              <a:rPr lang="en-US" dirty="0"/>
              <a:t> package manager</a:t>
            </a:r>
          </a:p>
          <a:p>
            <a:r>
              <a:rPr lang="en-US" dirty="0"/>
              <a:t>Yum – </a:t>
            </a:r>
            <a:r>
              <a:rPr lang="en-US" dirty="0" err="1"/>
              <a:t>yellowdog</a:t>
            </a:r>
            <a:r>
              <a:rPr lang="en-US" dirty="0"/>
              <a:t> updater – modified</a:t>
            </a:r>
          </a:p>
          <a:p>
            <a:r>
              <a:rPr lang="en-US" dirty="0"/>
              <a:t>Pacman – </a:t>
            </a:r>
            <a:r>
              <a:rPr lang="en-US" dirty="0" err="1"/>
              <a:t>archlinux</a:t>
            </a:r>
            <a:endParaRPr lang="en-US" dirty="0"/>
          </a:p>
          <a:p>
            <a:r>
              <a:rPr lang="en-US" dirty="0"/>
              <a:t>Brew – macOS</a:t>
            </a:r>
          </a:p>
          <a:p>
            <a:r>
              <a:rPr lang="en-US" dirty="0"/>
              <a:t>Snap – </a:t>
            </a:r>
            <a:r>
              <a:rPr lang="en-US" dirty="0" err="1"/>
              <a:t>linux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now we’ll focus on system software package manager</a:t>
            </a:r>
          </a:p>
          <a:p>
            <a:r>
              <a:rPr lang="en-US" dirty="0"/>
              <a:t>  - We will use APT - the Synaptic Package Manager</a:t>
            </a:r>
          </a:p>
          <a:p>
            <a:r>
              <a:rPr lang="en-US" dirty="0"/>
              <a:t>  - It is a really good one and is what is the default on Debian and a few other flavors.</a:t>
            </a:r>
          </a:p>
          <a:p>
            <a:r>
              <a:rPr lang="en-US" dirty="0"/>
              <a:t>  - What we learn about it generalizes to the others pretty easily.</a:t>
            </a:r>
          </a:p>
          <a:p>
            <a:endParaRPr lang="en-US" dirty="0"/>
          </a:p>
          <a:p>
            <a:r>
              <a:rPr lang="en-US" dirty="0"/>
              <a:t>We will not be looking at the project-level package managers in this course.</a:t>
            </a:r>
          </a:p>
        </p:txBody>
      </p:sp>
    </p:spTree>
    <p:extLst>
      <p:ext uri="{BB962C8B-B14F-4D97-AF65-F5344CB8AC3E}">
        <p14:creationId xmlns:p14="http://schemas.microsoft.com/office/powerpoint/2010/main" val="61666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pronounce it A P T.</a:t>
            </a:r>
          </a:p>
          <a:p>
            <a:r>
              <a:rPr lang="en-US" dirty="0"/>
              <a:t>  - Some will pronounce it as a word (rhymes with wrapped).</a:t>
            </a:r>
          </a:p>
          <a:p>
            <a:endParaRPr lang="en-US" dirty="0"/>
          </a:p>
          <a:p>
            <a:r>
              <a:rPr lang="en-US" dirty="0"/>
              <a:t>Updating the package information:</a:t>
            </a:r>
          </a:p>
          <a:p>
            <a:r>
              <a:rPr lang="en-US" dirty="0"/>
              <a:t> - Contacts the on-line repository and gets the latest information about the packages that are available to be installed.</a:t>
            </a:r>
          </a:p>
          <a:p>
            <a:endParaRPr lang="en-US" dirty="0"/>
          </a:p>
          <a:p>
            <a:r>
              <a:rPr lang="en-US" dirty="0"/>
              <a:t>Searching for packages:</a:t>
            </a:r>
          </a:p>
          <a:p>
            <a:r>
              <a:rPr lang="en-US" dirty="0"/>
              <a:t> - Useful for finding the name of specific packages for software you need.</a:t>
            </a:r>
          </a:p>
          <a:p>
            <a:r>
              <a:rPr lang="en-US" dirty="0"/>
              <a:t> - Often easier just to search on-line for “Debian apt &lt;what I want to install&gt;”</a:t>
            </a:r>
          </a:p>
          <a:p>
            <a:endParaRPr lang="en-US" dirty="0"/>
          </a:p>
          <a:p>
            <a:r>
              <a:rPr lang="en-US" dirty="0"/>
              <a:t>Installing a package:</a:t>
            </a:r>
          </a:p>
          <a:p>
            <a:r>
              <a:rPr lang="en-US" dirty="0"/>
              <a:t> - Downloads the package, and the packages for all of its dependencies</a:t>
            </a:r>
          </a:p>
          <a:p>
            <a:r>
              <a:rPr lang="en-US" dirty="0"/>
              <a:t> - Installs each of them</a:t>
            </a:r>
          </a:p>
          <a:p>
            <a:endParaRPr lang="en-US" dirty="0"/>
          </a:p>
          <a:p>
            <a:r>
              <a:rPr lang="en-US" dirty="0"/>
              <a:t>Removing a package:</a:t>
            </a:r>
          </a:p>
          <a:p>
            <a:r>
              <a:rPr lang="en-US" dirty="0"/>
              <a:t> - removes the package and all of its dependencies.</a:t>
            </a:r>
          </a:p>
          <a:p>
            <a:r>
              <a:rPr lang="en-US" dirty="0"/>
              <a:t> - </a:t>
            </a:r>
            <a:r>
              <a:rPr lang="en-US" dirty="0" err="1"/>
              <a:t>autoremove</a:t>
            </a:r>
            <a:r>
              <a:rPr lang="en-US" dirty="0"/>
              <a:t> cleans up a few extra things that sometimes get left behind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7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CLI and GUI File manager …</a:t>
            </a:r>
          </a:p>
          <a:p>
            <a:r>
              <a:rPr lang="en-US" dirty="0"/>
              <a:t>APT and Synaptic are different interfaces to the same thing</a:t>
            </a:r>
          </a:p>
          <a:p>
            <a:r>
              <a:rPr lang="en-US" dirty="0"/>
              <a:t>APT is a command line tool</a:t>
            </a:r>
          </a:p>
          <a:p>
            <a:r>
              <a:rPr lang="en-US" dirty="0"/>
              <a:t>Synaptic Package Manger is a GUI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0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openclipart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tiff"/><Relationship Id="rId2" Type="http://schemas.openxmlformats.org/officeDocument/2006/relationships/hyperlink" Target="https://www.slidescarnival.com/?utm_source=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17.tiff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5913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400" dirty="0">
                <a:latin typeface="Dosis ExtraLight"/>
                <a:ea typeface="Dosis ExtraLight"/>
                <a:cs typeface="Dosis ExtraLight"/>
                <a:sym typeface="Dosis ExtraLight"/>
              </a:rPr>
              <a:t>04 – Installing 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A9E92-27C3-7748-8CEE-F9C53A7DC838}"/>
              </a:ext>
            </a:extLst>
          </p:cNvPr>
          <p:cNvSpPr txBox="1"/>
          <p:nvPr/>
        </p:nvSpPr>
        <p:spPr>
          <a:xfrm>
            <a:off x="758639" y="2361003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EB3FE0-42EC-AE44-B5E3-B3AE534B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4">
            <a:off x="3470750" y="2475313"/>
            <a:ext cx="2324410" cy="2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69B41D-AA73-3B40-85BF-B934F1D9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500">
            <a:off x="872273" y="3099360"/>
            <a:ext cx="2049346" cy="16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3A2203-A993-A645-9A1D-3BF3D0D42773}"/>
              </a:ext>
            </a:extLst>
          </p:cNvPr>
          <p:cNvGrpSpPr/>
          <p:nvPr/>
        </p:nvGrpSpPr>
        <p:grpSpPr>
          <a:xfrm>
            <a:off x="2308475" y="4858280"/>
            <a:ext cx="2093976" cy="261610"/>
            <a:chOff x="0" y="4881890"/>
            <a:chExt cx="2093976" cy="2616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D53738-6FD8-CF49-BF01-E888F02869F8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</a:rPr>
                <a:t>Images from: </a:t>
              </a:r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5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9481FF-A733-AB48-8159-B81ADECC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541D-F57D-C643-87FC-633390F4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48495"/>
            <a:ext cx="7099820" cy="857400"/>
          </a:xfrm>
        </p:spPr>
        <p:txBody>
          <a:bodyPr/>
          <a:lstStyle/>
          <a:p>
            <a:r>
              <a:rPr lang="en-US" sz="3200" dirty="0"/>
              <a:t>The Advanced Packaging Tool (</a:t>
            </a:r>
            <a:r>
              <a:rPr lang="en-US" sz="3200" dirty="0">
                <a:latin typeface="Courier" pitchFamily="2" charset="0"/>
              </a:rPr>
              <a:t>apt</a:t>
            </a:r>
            <a:r>
              <a:rPr lang="en-US" sz="3200" dirty="0"/>
              <a:t>)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BAF62-2794-8E42-B83C-108D566F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800100"/>
            <a:ext cx="8139950" cy="3913950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apt</a:t>
            </a:r>
            <a:r>
              <a:rPr lang="en-US" sz="2000" dirty="0"/>
              <a:t> is the default package manager in Debian Linux.</a:t>
            </a:r>
          </a:p>
          <a:p>
            <a:endParaRPr lang="en-US" sz="900" dirty="0"/>
          </a:p>
          <a:p>
            <a:pPr lvl="1"/>
            <a:r>
              <a:rPr lang="en-US" sz="2000" dirty="0"/>
              <a:t>Updating package information:</a:t>
            </a:r>
          </a:p>
          <a:p>
            <a:pPr lvl="2"/>
            <a:r>
              <a:rPr lang="en-US" sz="2000" dirty="0" err="1">
                <a:latin typeface="Courier" pitchFamily="2" charset="0"/>
              </a:rPr>
              <a:t>sudo</a:t>
            </a:r>
            <a:r>
              <a:rPr lang="en-US" sz="2000" dirty="0">
                <a:latin typeface="Courier" pitchFamily="2" charset="0"/>
              </a:rPr>
              <a:t> apt update</a:t>
            </a:r>
            <a:endParaRPr lang="en-US" sz="800" dirty="0">
              <a:latin typeface="Courier" pitchFamily="2" charset="0"/>
            </a:endParaRPr>
          </a:p>
          <a:p>
            <a:pPr marL="533400" lvl="1" indent="0">
              <a:buNone/>
            </a:pPr>
            <a:endParaRPr lang="en-US" sz="800" dirty="0"/>
          </a:p>
          <a:p>
            <a:pPr lvl="1"/>
            <a:r>
              <a:rPr lang="en-US" sz="2000" dirty="0"/>
              <a:t>Searching for packages:</a:t>
            </a:r>
          </a:p>
          <a:p>
            <a:pPr lvl="2"/>
            <a:r>
              <a:rPr lang="en-US" sz="2000" dirty="0">
                <a:latin typeface="Courier" pitchFamily="2" charset="0"/>
              </a:rPr>
              <a:t>apt search &lt;string with wildcards&gt;</a:t>
            </a:r>
            <a:endParaRPr lang="en-US" sz="800" dirty="0">
              <a:latin typeface="Courier" pitchFamily="2" charset="0"/>
            </a:endParaRPr>
          </a:p>
          <a:p>
            <a:pPr marL="533400" lvl="1" indent="0">
              <a:buNone/>
            </a:pPr>
            <a:endParaRPr lang="en-US" sz="800" dirty="0"/>
          </a:p>
          <a:p>
            <a:pPr lvl="1"/>
            <a:r>
              <a:rPr lang="en-US" sz="2000" dirty="0"/>
              <a:t>Installing a package:</a:t>
            </a:r>
          </a:p>
          <a:p>
            <a:pPr lvl="2"/>
            <a:r>
              <a:rPr lang="en-US" sz="2000" dirty="0" err="1">
                <a:latin typeface="Courier" pitchFamily="2" charset="0"/>
              </a:rPr>
              <a:t>sudo</a:t>
            </a:r>
            <a:r>
              <a:rPr lang="en-US" sz="2000" dirty="0">
                <a:latin typeface="Courier" pitchFamily="2" charset="0"/>
              </a:rPr>
              <a:t> apt install &lt;package&gt;</a:t>
            </a:r>
            <a:endParaRPr lang="en-US" sz="800" dirty="0">
              <a:latin typeface="Courier" pitchFamily="2" charset="0"/>
            </a:endParaRPr>
          </a:p>
          <a:p>
            <a:pPr lvl="1"/>
            <a:endParaRPr lang="en-US" sz="800" dirty="0"/>
          </a:p>
          <a:p>
            <a:pPr lvl="1"/>
            <a:r>
              <a:rPr lang="en-US" sz="2000" dirty="0"/>
              <a:t>Removing a package:</a:t>
            </a:r>
          </a:p>
          <a:p>
            <a:pPr lvl="2"/>
            <a:r>
              <a:rPr lang="en-US" sz="2000" dirty="0" err="1">
                <a:latin typeface="Courier" pitchFamily="2" charset="0"/>
              </a:rPr>
              <a:t>sudo</a:t>
            </a:r>
            <a:r>
              <a:rPr lang="en-US" sz="2000" dirty="0">
                <a:latin typeface="Courier" pitchFamily="2" charset="0"/>
              </a:rPr>
              <a:t> apt remove &lt;package&gt;</a:t>
            </a:r>
          </a:p>
          <a:p>
            <a:pPr lvl="2"/>
            <a:r>
              <a:rPr lang="en-US" sz="2000" dirty="0" err="1">
                <a:latin typeface="Courier" pitchFamily="2" charset="0"/>
              </a:rPr>
              <a:t>sudo</a:t>
            </a:r>
            <a:r>
              <a:rPr lang="en-US" sz="2000" dirty="0">
                <a:latin typeface="Courier" pitchFamily="2" charset="0"/>
              </a:rPr>
              <a:t> apt </a:t>
            </a:r>
            <a:r>
              <a:rPr lang="en-US" sz="2000" dirty="0" err="1">
                <a:latin typeface="Courier" pitchFamily="2" charset="0"/>
              </a:rPr>
              <a:t>autoremove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9481-524F-D74A-98AE-187148BE48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857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6BB63-CE66-4660-88A2-AFF68B52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360812">
            <a:off x="-100431" y="1511801"/>
            <a:ext cx="6383730" cy="3246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D01DB-F12D-5145-9477-4F2553A1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17823"/>
            <a:ext cx="6761100" cy="857400"/>
          </a:xfrm>
        </p:spPr>
        <p:txBody>
          <a:bodyPr/>
          <a:lstStyle/>
          <a:p>
            <a:r>
              <a:rPr lang="en-US" sz="3200" dirty="0">
                <a:latin typeface="Courier" pitchFamily="2" charset="0"/>
              </a:rPr>
              <a:t>apt</a:t>
            </a:r>
            <a:r>
              <a:rPr lang="en-US" sz="3200" dirty="0"/>
              <a:t> &amp; Synaptic Package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A1F6F-8F4C-E648-8168-674DAB05BD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20EB2-2573-BB53-4D7F-ED335B4B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1115">
            <a:off x="3777909" y="1455568"/>
            <a:ext cx="4846320" cy="31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2D81-B8F1-B04C-9967-7D330E83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97C4D-D83C-EF43-9FBB-F0EDD518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1733550"/>
            <a:ext cx="7217789" cy="2980500"/>
          </a:xfrm>
        </p:spPr>
        <p:txBody>
          <a:bodyPr/>
          <a:lstStyle/>
          <a:p>
            <a:r>
              <a:rPr lang="en-US" sz="2000" dirty="0"/>
              <a:t>Be sure to complete</a:t>
            </a:r>
          </a:p>
          <a:p>
            <a:pPr lvl="1"/>
            <a:r>
              <a:rPr lang="en-US" sz="1800" dirty="0"/>
              <a:t>Quiz 03</a:t>
            </a:r>
          </a:p>
          <a:p>
            <a:r>
              <a:rPr lang="en-US" sz="2000" dirty="0"/>
              <a:t>Complete HW 04</a:t>
            </a:r>
          </a:p>
          <a:p>
            <a:pPr lvl="1"/>
            <a:r>
              <a:rPr lang="en-US" sz="1800" dirty="0"/>
              <a:t>Submit to Moodle by next Wed 12:00 noon.</a:t>
            </a:r>
          </a:p>
          <a:p>
            <a:r>
              <a:rPr lang="en-US" sz="2000" dirty="0"/>
              <a:t>Complete Quiz 04</a:t>
            </a:r>
          </a:p>
          <a:p>
            <a:r>
              <a:rPr lang="en-US" sz="2000" dirty="0"/>
              <a:t>Do reading and prep for discussion.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9EA5-AA62-A542-937C-6492ABBF4A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4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13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2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4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6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C1E809-44D5-034E-B5D6-3252D9CD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Software Installation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5D695-4E85-7040-A1FC-7BC801312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Environment Variables</a:t>
            </a:r>
          </a:p>
          <a:p>
            <a:pPr lvl="1"/>
            <a:r>
              <a:rPr lang="en-US" sz="2000" dirty="0"/>
              <a:t>The PATH variable</a:t>
            </a:r>
          </a:p>
          <a:p>
            <a:r>
              <a:rPr lang="en-US" sz="2000" dirty="0"/>
              <a:t>The Super User</a:t>
            </a:r>
          </a:p>
          <a:p>
            <a:r>
              <a:rPr lang="en-US" sz="2000" dirty="0"/>
              <a:t>Software Installation</a:t>
            </a:r>
          </a:p>
          <a:p>
            <a:pPr lvl="1"/>
            <a:r>
              <a:rPr lang="en-US" sz="2000" dirty="0"/>
              <a:t>Package Managers</a:t>
            </a:r>
          </a:p>
          <a:p>
            <a:pPr lvl="2"/>
            <a:r>
              <a:rPr lang="en-US" sz="2000" dirty="0"/>
              <a:t>Graphical Interface</a:t>
            </a:r>
          </a:p>
          <a:p>
            <a:pPr lvl="2"/>
            <a:r>
              <a:rPr lang="en-US" sz="2000" dirty="0"/>
              <a:t>Command Line Interface</a:t>
            </a:r>
          </a:p>
          <a:p>
            <a:r>
              <a:rPr lang="en-US" sz="2000" dirty="0"/>
              <a:t>The Advance Package Tool (APT)</a:t>
            </a:r>
          </a:p>
        </p:txBody>
      </p:sp>
    </p:spTree>
    <p:extLst>
      <p:ext uri="{BB962C8B-B14F-4D97-AF65-F5344CB8AC3E}">
        <p14:creationId xmlns:p14="http://schemas.microsoft.com/office/powerpoint/2010/main" val="130734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F10F6-A086-CDE3-2549-70A984FB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27467"/>
            <a:ext cx="7772400" cy="3371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F7B81-B32D-3648-BDEC-BD90D750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44531"/>
            <a:ext cx="7263947" cy="857400"/>
          </a:xfrm>
        </p:spPr>
        <p:txBody>
          <a:bodyPr/>
          <a:lstStyle/>
          <a:p>
            <a:r>
              <a:rPr lang="en-US" sz="3200" dirty="0"/>
              <a:t>Environment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2C557-F832-3E42-9C23-729933C2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01931"/>
            <a:ext cx="7168400" cy="3812119"/>
          </a:xfrm>
        </p:spPr>
        <p:txBody>
          <a:bodyPr/>
          <a:lstStyle/>
          <a:p>
            <a:r>
              <a:rPr lang="en-US" sz="2000" b="1" i="1" dirty="0"/>
              <a:t>Environment variables </a:t>
            </a:r>
            <a:r>
              <a:rPr lang="en-US" sz="2000" dirty="0"/>
              <a:t>are used by Linux/Unix shells to track information and to customize how the system works.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84899-29BA-F44B-A79F-E319347C74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28B7D9-04B5-6FF1-2702-5CC455662242}"/>
              </a:ext>
            </a:extLst>
          </p:cNvPr>
          <p:cNvSpPr/>
          <p:nvPr/>
        </p:nvSpPr>
        <p:spPr>
          <a:xfrm>
            <a:off x="639763" y="4354830"/>
            <a:ext cx="2134135" cy="256490"/>
          </a:xfrm>
          <a:prstGeom prst="roundRect">
            <a:avLst>
              <a:gd name="adj" fmla="val 7818"/>
            </a:avLst>
          </a:prstGeom>
          <a:solidFill>
            <a:srgbClr val="FFFF00">
              <a:alpha val="2489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378C16-5FDC-E5B4-9CEC-D66010A28CB5}"/>
              </a:ext>
            </a:extLst>
          </p:cNvPr>
          <p:cNvSpPr/>
          <p:nvPr/>
        </p:nvSpPr>
        <p:spPr>
          <a:xfrm>
            <a:off x="647112" y="3440431"/>
            <a:ext cx="2134135" cy="616902"/>
          </a:xfrm>
          <a:prstGeom prst="roundRect">
            <a:avLst>
              <a:gd name="adj" fmla="val 7818"/>
            </a:avLst>
          </a:prstGeom>
          <a:solidFill>
            <a:srgbClr val="FFFF00">
              <a:alpha val="2489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3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7B81-B32D-3648-BDEC-BD90D750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44531"/>
            <a:ext cx="7263947" cy="857400"/>
          </a:xfrm>
        </p:spPr>
        <p:txBody>
          <a:bodyPr/>
          <a:lstStyle/>
          <a:p>
            <a:r>
              <a:rPr lang="en-US" sz="3200" dirty="0">
                <a:latin typeface="Courier" pitchFamily="2" charset="0"/>
              </a:rPr>
              <a:t>echo</a:t>
            </a:r>
            <a:r>
              <a:rPr lang="en-US" sz="3200" dirty="0"/>
              <a:t> and Environment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2C557-F832-3E42-9C23-729933C2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01931"/>
            <a:ext cx="6414020" cy="3812119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echo</a:t>
            </a:r>
            <a:r>
              <a:rPr lang="en-US" sz="2000" dirty="0"/>
              <a:t> command is used to write text to standard output.  </a:t>
            </a:r>
          </a:p>
          <a:p>
            <a:pPr lvl="1"/>
            <a:r>
              <a:rPr lang="en-US" sz="1800" dirty="0"/>
              <a:t>A</a:t>
            </a:r>
            <a:r>
              <a:rPr lang="en-US" sz="1800" dirty="0">
                <a:latin typeface="Courier" pitchFamily="2" charset="0"/>
              </a:rPr>
              <a:t> $ </a:t>
            </a:r>
            <a:r>
              <a:rPr lang="en-US" sz="1800" dirty="0"/>
              <a:t>can be used to access the value of an environment variable (e.g. </a:t>
            </a:r>
            <a:r>
              <a:rPr lang="en-US" sz="1800" dirty="0">
                <a:latin typeface="Courier" pitchFamily="2" charset="0"/>
              </a:rPr>
              <a:t>$HOME</a:t>
            </a:r>
            <a:r>
              <a:rPr lang="en-US" sz="1800" dirty="0"/>
              <a:t>)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84899-29BA-F44B-A79F-E319347C74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A1AEC-AA05-A299-5823-8D4F6686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73" y="2413000"/>
            <a:ext cx="70104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7B81-B32D-3648-BDEC-BD90D750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57840"/>
            <a:ext cx="7263947" cy="857400"/>
          </a:xfrm>
        </p:spPr>
        <p:txBody>
          <a:bodyPr/>
          <a:lstStyle/>
          <a:p>
            <a:r>
              <a:rPr lang="en-US" sz="3200" dirty="0"/>
              <a:t>The PATH Environment Variable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2C557-F832-3E42-9C23-729933C2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1015240"/>
            <a:ext cx="6539751" cy="1270252"/>
          </a:xfrm>
        </p:spPr>
        <p:txBody>
          <a:bodyPr/>
          <a:lstStyle/>
          <a:p>
            <a:r>
              <a:rPr lang="en-US" sz="2000" dirty="0"/>
              <a:t>The value of the </a:t>
            </a:r>
            <a:r>
              <a:rPr lang="en-US" sz="2000" b="1" i="1" dirty="0">
                <a:latin typeface="Courier" pitchFamily="2" charset="0"/>
              </a:rPr>
              <a:t>PATH</a:t>
            </a:r>
            <a:r>
              <a:rPr lang="en-US" sz="2000" b="1" i="1" dirty="0"/>
              <a:t> Environment Variable</a:t>
            </a:r>
            <a:r>
              <a:rPr lang="en-US" sz="2000" dirty="0"/>
              <a:t> is </a:t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dirty="0">
                <a:latin typeface="Courier" pitchFamily="2" charset="0"/>
              </a:rPr>
              <a:t>:</a:t>
            </a:r>
            <a:r>
              <a:rPr lang="en-US" sz="2000" dirty="0"/>
              <a:t> delimited list of absolute or relative paths that the shell will search for executable programs.</a:t>
            </a:r>
            <a:endParaRPr lang="en-US" sz="2000" b="1" i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84899-29BA-F44B-A79F-E319347C74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D80D5-7FE6-CD67-224D-D00E783D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73" y="2225183"/>
            <a:ext cx="7772400" cy="281002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0CAC1D-E91E-2161-5230-0FEAB3898F3D}"/>
              </a:ext>
            </a:extLst>
          </p:cNvPr>
          <p:cNvSpPr/>
          <p:nvPr/>
        </p:nvSpPr>
        <p:spPr>
          <a:xfrm>
            <a:off x="343059" y="2826877"/>
            <a:ext cx="8035132" cy="567833"/>
          </a:xfrm>
          <a:prstGeom prst="roundRect">
            <a:avLst>
              <a:gd name="adj" fmla="val 7818"/>
            </a:avLst>
          </a:prstGeom>
          <a:solidFill>
            <a:srgbClr val="FFFF00">
              <a:alpha val="2489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1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D7DA97-F754-0BFC-5A01-CDFECCD9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3" y="2128447"/>
            <a:ext cx="7772400" cy="2810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F7B81-B32D-3648-BDEC-BD90D750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-19352"/>
            <a:ext cx="7263947" cy="857400"/>
          </a:xfrm>
        </p:spPr>
        <p:txBody>
          <a:bodyPr/>
          <a:lstStyle/>
          <a:p>
            <a:r>
              <a:rPr lang="en-US" sz="3200" dirty="0"/>
              <a:t>Software Installs &amp; Permissions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2C557-F832-3E42-9C23-729933C2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005840"/>
            <a:ext cx="6761100" cy="3708210"/>
          </a:xfrm>
        </p:spPr>
        <p:txBody>
          <a:bodyPr/>
          <a:lstStyle/>
          <a:p>
            <a:r>
              <a:rPr lang="en-US" sz="2000" dirty="0"/>
              <a:t>All of the directories on the </a:t>
            </a:r>
            <a:r>
              <a:rPr lang="en-US" sz="2000" dirty="0">
                <a:latin typeface="Courier" pitchFamily="2" charset="0"/>
              </a:rPr>
              <a:t>PATH</a:t>
            </a:r>
            <a:r>
              <a:rPr lang="en-US" sz="2000" dirty="0"/>
              <a:t> are owned by the user </a:t>
            </a:r>
            <a:r>
              <a:rPr lang="en-US" sz="2000" dirty="0">
                <a:latin typeface="Courier" pitchFamily="2" charset="0"/>
              </a:rPr>
              <a:t>root</a:t>
            </a:r>
            <a:r>
              <a:rPr lang="en-US" sz="2000" dirty="0"/>
              <a:t> and belong to the group </a:t>
            </a:r>
            <a:r>
              <a:rPr lang="en-US" sz="2000" dirty="0">
                <a:latin typeface="Courier" pitchFamily="2" charset="0"/>
              </a:rPr>
              <a:t>root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/>
              <a:t>We do not have write permission to these directories.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84899-29BA-F44B-A79F-E319347C74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FCCE5F-035F-9B46-AEF4-6052B88DD149}"/>
              </a:ext>
            </a:extLst>
          </p:cNvPr>
          <p:cNvSpPr/>
          <p:nvPr/>
        </p:nvSpPr>
        <p:spPr>
          <a:xfrm>
            <a:off x="2201213" y="3250380"/>
            <a:ext cx="1241160" cy="1317248"/>
          </a:xfrm>
          <a:prstGeom prst="roundRect">
            <a:avLst>
              <a:gd name="adj" fmla="val 7818"/>
            </a:avLst>
          </a:prstGeom>
          <a:solidFill>
            <a:srgbClr val="FFFF00">
              <a:alpha val="2489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2A97F7-9408-5945-BF4D-B5AD44C60A75}"/>
              </a:ext>
            </a:extLst>
          </p:cNvPr>
          <p:cNvSpPr/>
          <p:nvPr/>
        </p:nvSpPr>
        <p:spPr>
          <a:xfrm>
            <a:off x="639762" y="3250381"/>
            <a:ext cx="1343763" cy="1317247"/>
          </a:xfrm>
          <a:prstGeom prst="roundRect">
            <a:avLst>
              <a:gd name="adj" fmla="val 5177"/>
            </a:avLst>
          </a:prstGeom>
          <a:solidFill>
            <a:srgbClr val="FFFF00">
              <a:alpha val="2489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541D-F57D-C643-87FC-633390F4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48495"/>
            <a:ext cx="6761100" cy="637305"/>
          </a:xfrm>
        </p:spPr>
        <p:txBody>
          <a:bodyPr/>
          <a:lstStyle/>
          <a:p>
            <a:r>
              <a:rPr lang="en-US" sz="3200" dirty="0"/>
              <a:t>Super User (</a:t>
            </a:r>
            <a:r>
              <a:rPr lang="en-US" sz="3200" dirty="0">
                <a:latin typeface="Courier" pitchFamily="2" charset="0"/>
              </a:rPr>
              <a:t>root</a:t>
            </a:r>
            <a:r>
              <a:rPr lang="en-US" sz="3200" dirty="0"/>
              <a:t>) and </a:t>
            </a:r>
            <a:r>
              <a:rPr lang="en-US" sz="3200" dirty="0" err="1">
                <a:latin typeface="Courier" pitchFamily="2" charset="0"/>
              </a:rPr>
              <a:t>sudo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BAF62-2794-8E42-B83C-108D566F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685800"/>
            <a:ext cx="7328420" cy="4028250"/>
          </a:xfrm>
        </p:spPr>
        <p:txBody>
          <a:bodyPr/>
          <a:lstStyle/>
          <a:p>
            <a:r>
              <a:rPr lang="en-US" sz="2000" dirty="0"/>
              <a:t>Unix is a multi-user system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1800" dirty="0">
                <a:latin typeface="Courier" pitchFamily="2" charset="0"/>
              </a:rPr>
              <a:t>root</a:t>
            </a:r>
            <a:r>
              <a:rPr lang="en-US" sz="1800" dirty="0"/>
              <a:t> is the name of the </a:t>
            </a:r>
            <a:r>
              <a:rPr lang="en-US" sz="1800" b="1" i="1" dirty="0"/>
              <a:t>super user</a:t>
            </a:r>
          </a:p>
          <a:p>
            <a:pPr lvl="2"/>
            <a:r>
              <a:rPr lang="en-US" sz="1600" dirty="0"/>
              <a:t>Permissions checking is disabled</a:t>
            </a:r>
          </a:p>
          <a:p>
            <a:pPr lvl="2"/>
            <a:r>
              <a:rPr lang="en-US" sz="1600" dirty="0">
                <a:latin typeface="Courier" pitchFamily="2" charset="0"/>
              </a:rPr>
              <a:t>root</a:t>
            </a:r>
            <a:r>
              <a:rPr lang="en-US" sz="1600" dirty="0"/>
              <a:t> user cannot log in for security reasons</a:t>
            </a:r>
            <a:endParaRPr lang="en-US" sz="800" dirty="0"/>
          </a:p>
          <a:p>
            <a:pPr lvl="2"/>
            <a:endParaRPr lang="en-US" sz="800" i="1" dirty="0"/>
          </a:p>
          <a:p>
            <a:pPr lvl="1"/>
            <a:r>
              <a:rPr lang="en-US" sz="1800" dirty="0">
                <a:latin typeface="+mn-lt"/>
              </a:rPr>
              <a:t>The </a:t>
            </a:r>
            <a:r>
              <a:rPr lang="en-US" sz="1800" b="1" i="1" dirty="0" err="1">
                <a:latin typeface="Courier" pitchFamily="2" charset="0"/>
              </a:rPr>
              <a:t>sudo</a:t>
            </a:r>
            <a:r>
              <a:rPr lang="en-US" sz="1800" b="1" i="1" dirty="0"/>
              <a:t> command </a:t>
            </a:r>
            <a:r>
              <a:rPr lang="en-US" sz="1800" dirty="0"/>
              <a:t>runs commands as the </a:t>
            </a:r>
            <a:r>
              <a:rPr lang="en-US" sz="1800" dirty="0">
                <a:latin typeface="Courier" pitchFamily="2" charset="0"/>
              </a:rPr>
              <a:t>root</a:t>
            </a:r>
            <a:r>
              <a:rPr lang="en-US" sz="1800" dirty="0"/>
              <a:t> user.</a:t>
            </a:r>
            <a:endParaRPr lang="en-US" sz="1800" i="1" dirty="0"/>
          </a:p>
          <a:p>
            <a:pPr lvl="2"/>
            <a:r>
              <a:rPr lang="en-US" sz="1600" i="1" dirty="0" err="1">
                <a:latin typeface="Courier" pitchFamily="2" charset="0"/>
              </a:rPr>
              <a:t>sudo</a:t>
            </a:r>
            <a:r>
              <a:rPr lang="en-US" sz="1600" i="1" dirty="0">
                <a:latin typeface="Courier" pitchFamily="2" charset="0"/>
              </a:rPr>
              <a:t> &lt;command&gt;</a:t>
            </a:r>
            <a:endParaRPr lang="en-US" sz="800" i="1" dirty="0">
              <a:latin typeface="Courier" pitchFamily="2" charset="0"/>
            </a:endParaRPr>
          </a:p>
          <a:p>
            <a:pPr lvl="2"/>
            <a:endParaRPr lang="en-US" sz="800" i="1" dirty="0">
              <a:latin typeface="Courier" pitchFamily="2" charset="0"/>
            </a:endParaRPr>
          </a:p>
          <a:p>
            <a:pPr lvl="1"/>
            <a:r>
              <a:rPr lang="en-US" sz="1800" dirty="0"/>
              <a:t>Members of the </a:t>
            </a:r>
            <a:r>
              <a:rPr lang="en-US" sz="1800" dirty="0" err="1">
                <a:latin typeface="Courier" pitchFamily="2" charset="0"/>
              </a:rPr>
              <a:t>sudo</a:t>
            </a:r>
            <a:r>
              <a:rPr lang="en-US" sz="1800" dirty="0"/>
              <a:t> group have </a:t>
            </a:r>
            <a:r>
              <a:rPr lang="en-US" sz="1800" dirty="0" err="1">
                <a:latin typeface="Courier" pitchFamily="2" charset="0"/>
              </a:rPr>
              <a:t>sudo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>
                <a:latin typeface="+mn-lt"/>
              </a:rPr>
              <a:t>privileges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9481-524F-D74A-98AE-187148BE48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8CFA5-4A01-4F2E-5557-218481F0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00" y="3330175"/>
            <a:ext cx="4786890" cy="17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541D-F57D-C643-87FC-633390F4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48495"/>
            <a:ext cx="6761100" cy="857400"/>
          </a:xfrm>
        </p:spPr>
        <p:txBody>
          <a:bodyPr/>
          <a:lstStyle/>
          <a:p>
            <a:r>
              <a:rPr lang="en-US" sz="3200" dirty="0"/>
              <a:t>Using </a:t>
            </a:r>
            <a:r>
              <a:rPr lang="en-US" sz="3200" dirty="0" err="1">
                <a:latin typeface="Courier" pitchFamily="2" charset="0"/>
              </a:rPr>
              <a:t>sudo</a:t>
            </a:r>
            <a:r>
              <a:rPr lang="en-US" sz="3200" dirty="0"/>
              <a:t> 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BAF62-2794-8E42-B83C-108D566F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94410"/>
            <a:ext cx="7328420" cy="3719640"/>
          </a:xfrm>
        </p:spPr>
        <p:txBody>
          <a:bodyPr/>
          <a:lstStyle/>
          <a:p>
            <a:r>
              <a:rPr lang="en-US" sz="2000" dirty="0"/>
              <a:t>To use </a:t>
            </a:r>
            <a:r>
              <a:rPr lang="en-US" sz="2000" dirty="0" err="1">
                <a:latin typeface="Courier" pitchFamily="2" charset="0"/>
              </a:rPr>
              <a:t>sudo</a:t>
            </a:r>
            <a:r>
              <a:rPr lang="en-US" sz="2000" dirty="0"/>
              <a:t>, place the command to be run as the Super User on the command line after </a:t>
            </a:r>
            <a:r>
              <a:rPr lang="en-US" sz="2000" dirty="0" err="1">
                <a:latin typeface="Courier" pitchFamily="2" charset="0"/>
              </a:rPr>
              <a:t>sudo</a:t>
            </a:r>
            <a:r>
              <a:rPr lang="en-US" sz="2000" dirty="0"/>
              <a:t>.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9481-524F-D74A-98AE-187148BE48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16E18-520C-B317-26A3-74F67F67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8741" y="2073683"/>
            <a:ext cx="7638098" cy="260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BC61B-DE0C-68C2-6172-F24E15DE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916" y="2408078"/>
            <a:ext cx="5063013" cy="20659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5DAA8E-17F3-71EC-B4A8-EE4F491EA664}"/>
              </a:ext>
            </a:extLst>
          </p:cNvPr>
          <p:cNvGrpSpPr/>
          <p:nvPr/>
        </p:nvGrpSpPr>
        <p:grpSpPr>
          <a:xfrm>
            <a:off x="2606040" y="3268980"/>
            <a:ext cx="6480320" cy="902971"/>
            <a:chOff x="2606040" y="3268980"/>
            <a:chExt cx="6480320" cy="9029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E5AB0D-B139-B4E3-D100-8348C4BCF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94458" y="3268980"/>
              <a:ext cx="4391902" cy="495860"/>
            </a:xfrm>
            <a:prstGeom prst="rect">
              <a:avLst/>
            </a:prstGeom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6E7B4-C968-B1C4-AE09-485A1382AB6C}"/>
                </a:ext>
              </a:extLst>
            </p:cNvPr>
            <p:cNvSpPr/>
            <p:nvPr/>
          </p:nvSpPr>
          <p:spPr>
            <a:xfrm>
              <a:off x="2606040" y="3417570"/>
              <a:ext cx="3851910" cy="754381"/>
            </a:xfrm>
            <a:custGeom>
              <a:avLst/>
              <a:gdLst>
                <a:gd name="connsiteX0" fmla="*/ 0 w 1507506"/>
                <a:gd name="connsiteY0" fmla="*/ 342900 h 342900"/>
                <a:gd name="connsiteX1" fmla="*/ 1314450 w 1507506"/>
                <a:gd name="connsiteY1" fmla="*/ 285750 h 342900"/>
                <a:gd name="connsiteX2" fmla="*/ 1474470 w 1507506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7506" h="342900">
                  <a:moveTo>
                    <a:pt x="0" y="342900"/>
                  </a:moveTo>
                  <a:cubicBezTo>
                    <a:pt x="534352" y="342900"/>
                    <a:pt x="1068705" y="342900"/>
                    <a:pt x="1314450" y="285750"/>
                  </a:cubicBezTo>
                  <a:cubicBezTo>
                    <a:pt x="1560195" y="228600"/>
                    <a:pt x="1517332" y="114300"/>
                    <a:pt x="1474470" y="0"/>
                  </a:cubicBezTo>
                </a:path>
              </a:pathLst>
            </a:custGeom>
            <a:noFill/>
            <a:ln w="60325">
              <a:solidFill>
                <a:schemeClr val="accent5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65FB01-126D-B6F6-2BC6-8FB047374DF2}"/>
              </a:ext>
            </a:extLst>
          </p:cNvPr>
          <p:cNvGrpSpPr/>
          <p:nvPr/>
        </p:nvGrpSpPr>
        <p:grpSpPr>
          <a:xfrm>
            <a:off x="3040380" y="4357906"/>
            <a:ext cx="5803512" cy="690793"/>
            <a:chOff x="3040380" y="4357906"/>
            <a:chExt cx="5803512" cy="6907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E8C9D3-F362-740D-02DC-57C90DB2F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250886" y="4509904"/>
              <a:ext cx="4593006" cy="538795"/>
            </a:xfrm>
            <a:prstGeom prst="rect">
              <a:avLst/>
            </a:pr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4C7B44-0802-C144-D04A-51A47ACA3624}"/>
                </a:ext>
              </a:extLst>
            </p:cNvPr>
            <p:cNvSpPr/>
            <p:nvPr/>
          </p:nvSpPr>
          <p:spPr>
            <a:xfrm flipV="1">
              <a:off x="3040380" y="4357906"/>
              <a:ext cx="3063240" cy="342900"/>
            </a:xfrm>
            <a:custGeom>
              <a:avLst/>
              <a:gdLst>
                <a:gd name="connsiteX0" fmla="*/ 0 w 1507506"/>
                <a:gd name="connsiteY0" fmla="*/ 342900 h 342900"/>
                <a:gd name="connsiteX1" fmla="*/ 1314450 w 1507506"/>
                <a:gd name="connsiteY1" fmla="*/ 285750 h 342900"/>
                <a:gd name="connsiteX2" fmla="*/ 1474470 w 1507506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7506" h="342900">
                  <a:moveTo>
                    <a:pt x="0" y="342900"/>
                  </a:moveTo>
                  <a:cubicBezTo>
                    <a:pt x="534352" y="342900"/>
                    <a:pt x="1068705" y="342900"/>
                    <a:pt x="1314450" y="285750"/>
                  </a:cubicBezTo>
                  <a:cubicBezTo>
                    <a:pt x="1560195" y="228600"/>
                    <a:pt x="1517332" y="114300"/>
                    <a:pt x="1474470" y="0"/>
                  </a:cubicBezTo>
                </a:path>
              </a:pathLst>
            </a:custGeom>
            <a:noFill/>
            <a:ln w="60325">
              <a:solidFill>
                <a:schemeClr val="accent5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9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F85F-6D9D-7F42-B8EE-57909645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320308"/>
            <a:ext cx="6761100" cy="857400"/>
          </a:xfrm>
        </p:spPr>
        <p:txBody>
          <a:bodyPr/>
          <a:lstStyle/>
          <a:p>
            <a:r>
              <a:rPr lang="en-US" sz="3200" dirty="0"/>
              <a:t>Software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4C64-722C-554E-B457-1285BBEDF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01" y="1313350"/>
            <a:ext cx="6761100" cy="29805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package manager </a:t>
            </a:r>
            <a:r>
              <a:rPr lang="en-US" sz="2000" dirty="0"/>
              <a:t>is a program that uses </a:t>
            </a:r>
            <a:r>
              <a:rPr lang="en-US" sz="2000" b="1" i="1" dirty="0"/>
              <a:t>package repositories</a:t>
            </a:r>
            <a:r>
              <a:rPr lang="en-US" sz="2000" dirty="0"/>
              <a:t> to simplify installing, updating and removing software and its </a:t>
            </a:r>
            <a:r>
              <a:rPr lang="en-US" sz="2000" b="1" i="1" dirty="0"/>
              <a:t>external dependencies</a:t>
            </a:r>
            <a:r>
              <a:rPr lang="en-US" sz="2000" dirty="0"/>
              <a:t>.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2000" dirty="0"/>
              <a:t>System-Level Package Managers</a:t>
            </a:r>
          </a:p>
          <a:p>
            <a:pPr lvl="2"/>
            <a:r>
              <a:rPr lang="en-US" sz="2000" b="1" dirty="0">
                <a:latin typeface="Courier" pitchFamily="2" charset="0"/>
              </a:rPr>
              <a:t>apt</a:t>
            </a:r>
            <a:r>
              <a:rPr lang="en-US" sz="2000" dirty="0"/>
              <a:t>, rpm, yum, </a:t>
            </a:r>
            <a:r>
              <a:rPr lang="en-US" sz="2000" dirty="0" err="1"/>
              <a:t>pacman</a:t>
            </a:r>
            <a:r>
              <a:rPr lang="en-US" sz="2000" dirty="0"/>
              <a:t>, brew, snap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Project-Level Package Managers</a:t>
            </a:r>
          </a:p>
          <a:p>
            <a:pPr lvl="2"/>
            <a:r>
              <a:rPr lang="en-US" sz="2000" dirty="0"/>
              <a:t>JavaScript 		</a:t>
            </a:r>
            <a:r>
              <a:rPr lang="en-US" sz="2000" dirty="0" err="1"/>
              <a:t>npm</a:t>
            </a:r>
            <a:endParaRPr lang="en-US" sz="2000" dirty="0"/>
          </a:p>
          <a:p>
            <a:pPr lvl="2"/>
            <a:r>
              <a:rPr lang="en-US" sz="2000" dirty="0"/>
              <a:t>Python		pip	</a:t>
            </a:r>
            <a:r>
              <a:rPr lang="en-US" sz="2000" dirty="0" err="1"/>
              <a:t>conda</a:t>
            </a:r>
            <a:endParaRPr lang="en-US" sz="2000" dirty="0"/>
          </a:p>
          <a:p>
            <a:pPr lvl="2"/>
            <a:r>
              <a:rPr lang="en-US" sz="2000" dirty="0"/>
              <a:t>Java		maven	</a:t>
            </a:r>
            <a:r>
              <a:rPr lang="en-US" sz="2000" dirty="0" err="1"/>
              <a:t>gradle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F6E24-EE44-574A-8741-4B0912D5C0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4151</TotalTime>
  <Words>2393</Words>
  <Application>Microsoft Macintosh PowerPoint</Application>
  <PresentationFormat>On-screen Show (16:9)</PresentationFormat>
  <Paragraphs>292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Courier</vt:lpstr>
      <vt:lpstr>Dosis</vt:lpstr>
      <vt:lpstr>Dosis ExtraLight</vt:lpstr>
      <vt:lpstr>Titillium Web Light</vt:lpstr>
      <vt:lpstr>Mowbray template</vt:lpstr>
      <vt:lpstr>04 – Installing Software</vt:lpstr>
      <vt:lpstr>Software Installation</vt:lpstr>
      <vt:lpstr>Environment Variables</vt:lpstr>
      <vt:lpstr>echo and Environment Variables</vt:lpstr>
      <vt:lpstr>The PATH Environment Variable</vt:lpstr>
      <vt:lpstr>Software Installs &amp; Permissions</vt:lpstr>
      <vt:lpstr>Super User (root) and sudo</vt:lpstr>
      <vt:lpstr>Using sudo </vt:lpstr>
      <vt:lpstr>Software Installation</vt:lpstr>
      <vt:lpstr>The Advanced Packaging Tool (apt)</vt:lpstr>
      <vt:lpstr>apt &amp; Synaptic Package Manager</vt:lpstr>
      <vt:lpstr>What’s Next?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– Basic Unix System Administration</dc:title>
  <dc:creator>Braught, Grant</dc:creator>
  <cp:lastModifiedBy>Braught, Grant</cp:lastModifiedBy>
  <cp:revision>121</cp:revision>
  <dcterms:created xsi:type="dcterms:W3CDTF">2020-09-16T11:58:51Z</dcterms:created>
  <dcterms:modified xsi:type="dcterms:W3CDTF">2023-02-13T18:44:52Z</dcterms:modified>
</cp:coreProperties>
</file>